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8.xml" ContentType="application/inkml+xml"/>
  <Override PartName="/ppt/notesSlides/notesSlide23.xml" ContentType="application/vnd.openxmlformats-officedocument.presentationml.notesSlide+xml"/>
  <Override PartName="/ppt/ink/ink9.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8" r:id="rId9"/>
    <p:sldId id="269" r:id="rId10"/>
    <p:sldId id="263" r:id="rId11"/>
    <p:sldId id="270" r:id="rId12"/>
    <p:sldId id="284" r:id="rId13"/>
    <p:sldId id="272" r:id="rId14"/>
    <p:sldId id="264" r:id="rId15"/>
    <p:sldId id="265" r:id="rId16"/>
    <p:sldId id="266" r:id="rId17"/>
    <p:sldId id="273" r:id="rId18"/>
    <p:sldId id="274" r:id="rId19"/>
    <p:sldId id="275" r:id="rId20"/>
    <p:sldId id="278" r:id="rId21"/>
    <p:sldId id="276" r:id="rId22"/>
    <p:sldId id="277" r:id="rId23"/>
    <p:sldId id="279" r:id="rId24"/>
    <p:sldId id="281" r:id="rId25"/>
    <p:sldId id="283" r:id="rId26"/>
    <p:sldId id="280" r:id="rId27"/>
    <p:sldId id="282" r:id="rId28"/>
    <p:sldId id="271" r:id="rId29"/>
    <p:sldId id="285"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72368" autoAdjust="0"/>
  </p:normalViewPr>
  <p:slideViewPr>
    <p:cSldViewPr snapToGrid="0">
      <p:cViewPr varScale="1">
        <p:scale>
          <a:sx n="81" d="100"/>
          <a:sy n="81" d="100"/>
        </p:scale>
        <p:origin x="631" y="45"/>
      </p:cViewPr>
      <p:guideLst/>
    </p:cSldViewPr>
  </p:slideViewPr>
  <p:notesTextViewPr>
    <p:cViewPr>
      <p:scale>
        <a:sx n="1" d="1"/>
        <a:sy n="1" d="1"/>
      </p:scale>
      <p:origin x="0" y="0"/>
    </p:cViewPr>
  </p:notesTextViewPr>
  <p:notesViewPr>
    <p:cSldViewPr snapToGrid="0">
      <p:cViewPr varScale="1">
        <p:scale>
          <a:sx n="85" d="100"/>
          <a:sy n="85" d="100"/>
        </p:scale>
        <p:origin x="28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26.749"/>
    </inkml:context>
    <inkml:brush xml:id="br0">
      <inkml:brushProperty name="width" value="0.05" units="cm"/>
      <inkml:brushProperty name="height" value="0.05" units="cm"/>
      <inkml:brushProperty name="ignorePressure" value="1"/>
    </inkml:brush>
  </inkml:definitions>
  <inkml:trace contextRef="#ctx0" brushRef="#br0">0 0,'74'22,"-15"-9,0-3,0-3,0-3,1-2,13-3,-11 2,183 6,150 26,-235-19,2-8,46-9,-49 2,1538 0,2598 1,-4077-17,407 11,-538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46.5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2 675,'0'8,"0"-7,-1 1,1 0,0 0,0 0,0-1,0 1,0 0,0 0,0 0,1-1,-1 1,1 0,-1 0,1-1,0 1,-1 0,1-1,0 1,0-1,0 1,0-1,1 1,-1-1,0 0,1 0,-1 0,0 1,1-1,-1-1,1 2,11 0,0 1,-1-1,1-1,0 0,0-1,0 0,0-1,0-1,-1 0,11-3,-18 4,23-3,1-2,-1-1,0-1,0-1,-1-1,0-2,-1-1,0 0,-1-2,-1-2,-1 0,19-17,-34 24,-1 1,0-1,-1 0,0 0,-1-1,0 0,-1 0,0 0,-1-1,0 1,0-1,-1 0,-1 1,0-1,-1 0,0-1,43-183,3 72,-45 123,-1-1,1 1,-1-1,1 1,0-1,-1 1,1-1,0 1,0 0,0-1,0 1,0 0,0 0,1 0,-1 0,0 0,0 0,1 0,-1 0,1 0,-1 1,1-1,-1 1,1-1,-1 1,1 0,0-1,-1 1,1 0,-1 0,1 0,0 0,-1 0,1 0,-1 1,1-1,0 1,-1-1,1 1,-1-1,1 1,-1 0,0 0,1 0,-1-1,0 2,1-1,-1 0,0 0,0 0,0 0,0 1,16 19,-1 0,-1 0,-1 2,-1-1,-1 2,-1 0,-1 0,7 25,-7-22,-1-1,-2 0,0 0,-2 1,-1 0,-1 0,-1 0,-2 0,-1 9,0-3,-1-21,1 1,0-1,1 1,0-1,1 0,0 1,1-1,1 0,0 1,0-2,2 1,-1 0,4 4,-4-12,0 1,1-1,0-1,0 1,0-1,0 0,1 0,-1 0,1-1,0 0,-1 0,1 0,0-1,0 0,0 0,1-1,-1 1,6-2,19 5,117 17,-140-22,-1-1,0-1,0 1,0-1,0 0,-1-1,1 1,-1-1,0-1,0 1,0-1,-1 0,1 0,-1-1,-1 0,1 0,-1 0,0 0,0-1,-1 1,1-1,-2 0,1 0,1-7,8-9,-3 6,1 1,-1-1,-1 0,0-1,-1 0,-1 0,-1 0,0-1,1-16,-8-126,3 151,1 1,-1 0,2 0,-1 0,1 0,1 0,-1 1,1-1,1 1,0 0,0 0,0 1,18-32,-20 32,31-79,-33 84,-1 0,1 0,-1-1,0 1,0 0,0 0,0-1,0 1,-1 0,1 0,-1 0,1-1,-1 1,0 0,0 0,0 0,0 0,0 0,0 0,0 0,-1 1,1-1,-1 0,1 1,-1-1,0 1,0 0,1-1,-1 1,0 0,0 0,0 0,-1 0,1 1,0-1,0 0,-2 1,0-2,0 0,0 0,0 1,-1 0,1 0,0 0,0 0,-1 0,1 1,0 0,-1 0,1 0,0 1,-1-1,1 1,0 0,0 0,-1 1,1-1,0 1,0 0,1 0,-1 0,0 1,1-1,-1 1,1 0,0 0,0 0,0 0,0 1,1-1,-1 1,1-1,0 1,2 5,1 0,0-1,0 0,1 1,1-1,-1 0,1 0,1 0,-1 0,1-1,1 1,-1-1,1 0,0 0,1-1,0 0,0 0,0 0,1 0,0-1,0 0,0-1,0 0,1 0,0 0,1 0,8 7,37 26,-1 2,-1 2,37 41,-73-62,0 1,-2 1,0 0,-2 1,0 0,-2 1,0 1,-2-1,0 1,-1 8,42 108,-42-126,-3-2,1-1,0 0,1-1,1 1,0-1,0 0,1-1,1 0,0 0,1 0,-9-9,0 0,0 0,0 0,1 0,-1-1,0 1,1 0,-1-1,0 1,1-1,-1 1,1-1,-1 0,1 1,-1-1,1 0,-1 0,1 0,-1 0,1 0,-1-1,1 1,-1 0,1-1,-1 1,1-1,-1 1,0-1,1 0,-1 0,0 0,1 1,-1-1,0 0,0-1,0 1,0 0,0 0,0 0,0 0,-1-1,1 1,0 0,0-2,20-68,-1-220,1 219,4 1,2 2,4 0,3 0,-33 69,49-136,-50 135,0 0,0 0,0 0,0 0,1 0,-1 0,0 0,0 0,1 0,-1 0,1 0,-1 0,1 0,-1 0,1 0,-1 0,1 0,0 1,0-1,-1 0,1 1,0-1,0 0,0 1,0-1,0 1,-1-1,1 1,0-1,0 1,0 0,1 0,-1-1,0 1,0 0,0 0,0 0,0 0,0 0,0 0,0 0,0 1,0-1,0 0,0 1,0-1,0 0,0 1,0-1,0 1,0 0,0-1,-1 1,1 0,0-1,0 1,-1 0,1 0,0 0,-1-1,1 1,-1 0,1 0,-1 1,39 117,-37-109,29 150,40 166,-57-275,2-1,3 0,1-1,3-2,2 0,3 1,-23-40,1 0,-1-1,1 0,1 0,-1 0,1-1,1 0,-1 0,1-1,0 0,0 0,0-1,1 0,-1-1,1 0,6 2,-15-5,1 0,0 1,0-1,0 1,-1-1,1 0,0 0,0 1,0-1,0 0,0 0,0 0,0 0,0 0,0 0,0 0,0 0,0 0,0-1,0 1,0 0,-1-1,1 1,0-1,0 1,0-1,0 1,-1-1,1 1,0-1,-1 0,1 1,0-1,-1 0,1 0,-1 1,1-1,-1 0,1 0,-1 0,0 0,1 0,-1 1,0-1,0 0,1 0,-1-1,0-127,-20-497,23 583,2-1,2 1,1 1,3 0,1 0,2 1,10-18,-24 58,0 0,0 0,0-1,0 1,0 0,1 0,-1 0,0 0,1 0,-1-1,1 1,-1 0,1 0,0 0,-1 0,1 0,0 0,0 1,0-1,-1 0,1 0,0 0,0 1,0-1,0 1,0-1,1 1,-1-1,0 1,0-1,0 1,0 0,0 0,1-1,-1 1,0 0,0 0,0 0,1 1,-1-1,0 0,0 0,0 1,0-1,1 0,-1 1,0-1,0 1,0-1,0 1,0 0,0 0,0-1,-1 1,1 0,0 0,0 0,0 0,-1 0,1 0,-1 0,1 0,-1 0,1 0,-1 0,1 0,-1 1,0-1,0 0,1 0,107 156,39 64,-7-10,115 131,-253-340,70 68,-70-69,0 1,1-1,-1 0,1 0,0 0,-1 0,1 0,0 0,0 0,-1-1,1 0,0 1,0-1,0 0,-1-1,1 1,0 0,0-1,0 1,-1-1,1 0,0 0,-1 0,1 0,-1-1,1 1,-1-1,0 1,1-1,-1 0,2-2,12-15,-1-2,-1 1,-1-2,0 0,-2 0,-1-1,0-1,-1-3,2 2,96-231,-107 254,1 0,-1-1,1 1,-1 0,1 0,0 0,0 0,0 0,0 0,0 0,0 1,1-1,-1 0,1 0,-1 1,1-1,-1 1,1 0,0-1,0 1,0 0,0 0,0 0,0 0,0 0,0 1,0-1,0 1,0-1,0 1,1 0,-1-1,0 1,0 1,0-1,1 0,-1 0,0 1,0-1,0 1,0 0,0-1,0 1,0 0,0 0,0 1,0-1,0 0,-1 1,1-1,-1 1,1-1,-1 1,1 0,-1 0,16 19,-1 0,-1 1,-1 1,-1 1,5 12,-9-17,198 420,-153-334,-14-55,-39-49,-1-1,1 1,0-1,-1 1,1-1,0 0,-1 1,1-1,0 0,0 1,-1-1,1 0,0 0,0 0,-1 0,1 0,0 1,0-2,-1 1,1 0,0 0,0 0,0 0,-1 0,1 0,0-1,0 1,-1 0,1-1,0 1,-1-1,1 1,-1-1,1 1,0-1,-1 1,1-1,-1 1,1-1,-1 0,1 1,-1-1,0 0,1 1,-1-1,0 0,0 1,1-1,9-43,-10 43,8-270,-9 154,0-14,6 1,6-1,26-113,-11 150,-25 92,16-37,-16 39,-1-1,0 1,1-1,-1 1,1 0,-1-1,1 1,-1 0,1-1,-1 1,1 0,0 0,-1-1,1 1,-1 0,1 0,-1 0,1 0,0 0,-1 0,1 0,0 0,-1 0,1 0,-1 0,1 0,-1 1,1-1,0 0,-1 0,1 1,-1-1,1 0,-1 1,1-1,-1 0,1 1,-1-1,0 1,1-1,-1 1,1-1,-1 1,0-1,0 1,1-1,-1 1,0-1,0 1,0 0,1-1,-1 1,0-1,0 1,0 0,0-1,0 1,49 141,-14-35,4-2,39 69,-73-164,-5-8,0 0,1 0,-1 1,1-1,0 0,0 0,0 0,0 0,0 0,0 0,1 0,-1 0,1 0,-1-1,1 1,0-1,0 1,-1-1,1 1,0-1,0 0,0 0,1 0,-1 0,0 0,0-1,0 1,1-1,-1 1,0-1,0 0,1 0,-1 0,0 0,1 0,53-41,23-41,-3-4,32-50,-80 100,123-157,-145 184,-4 5,1 1,-1-1,1 0,0 0,0 1,0-1,0 1,0 0,1 0,-1 1,1-1,0 0,0 1,0 0,0 0,1 0,-1 1,0 0,1-1,-1 1,1 1,-1-1,1 1,2 0,41 38,-23 0,-1 1,-1 1,-3 1,8 23,194 543,-184-517,-37-88,-1 1,1-1,0 0,0 0,0 1,0-1,0 0,0 0,0 0,1 0,-1 0,1-1,-1 1,1 0,0-1,0 1,0-1,0 1,0-1,0 0,0 0,0 0,0 0,1 0,-1-1,0 1,1-1,-1 1,0-1,1 0,-1 0,0 0,1 0,-1 0,1-1,-1 1,0-1,1 1,-1-1,0 0,0 0,0 0,1-1,9-7,0-1,-1 0,0-1,-1 0,0-1,0 0,-2 0,1-1,4-11,63-113,39-102,-59 120,-52 110,-3 4,1 0,-1-1,1 1,0 0,1 0,-1 0,1 0,0 1,0-1,1 1,-1-1,1 1,0 0,0 1,0-1,1 1,-1 0,1 0,0 0,0 0,0 1,0 0,0 0,1 0,2 0,-4 3,0 0,-1 0,1 0,-1 1,1-1,-1 1,1 0,-1-1,0 2,0-1,0 0,0 1,-1-1,1 1,0 0,1 3,55 92,8 61,138 427,40 103,-202-597,-43-91,0 0,0 0,0 0,0 0,0 0,0-1,0 1,1 0,-1 0,0 0,1 0,-1 0,0-1,1 1,-1 0,1 0,-1-1,1 1,0 0,-1-1,1 1,0 0,0-1,-1 1,1-1,0 1,0-1,0 0,-1 1,1-1,0 0,0 0,0 1,0-1,0 0,0 0,0 0,-1 0,1 0,0 0,0 0,0-1,0 1,0 0,0 0,0-1,0 1,11-49,-3-244,-8 139,2 27,6-1,14-59,-4 109,-20 77,1-1,0 1,0 0,0 0,0 0,0 0,0 0,0 0,0 0,0 0,1 0,-1 0,0 0,1 0,-1 0,1 0,-1 0,1 0,-1 0,1 0,0 0,-1 0,1 1,0-1,0 0,-1 1,1-1,0 0,0 1,0-1,0 1,0-1,0 1,0 0,0-1,0 1,0 0,0 0,0 0,0-1,1 1,-1 0,0 1,0-1,0 0,0 0,0 0,0 1,0-1,0 0,0 1,0-1,1 1,28 52,43 148,-72-197,1-1,0 1,0-1,0 1,0-1,0 1,1-1,-1 0,1 0,0-1,0 1,0 0,0-1,1 0,-1 0,1 0,-1 0,1 0,0-1,0 0,-1 1,1-1,0-1,0 1,0-1,0 1,4-1,2-3,0 0,0-1,0 1,0-2,-1 0,0 0,0 0,0-1,-1-1,0 0,0 0,-1 0,0-1,0 0,1-1,66-81,-4-2,-3-6,3-1,100-135,-168 230,0 1,1-1,-1 0,1 1,-1-1,1 1,0 0,0 0,1 0,-1 0,1 1,-1-1,1 1,0 0,0 0,0 0,0 1,0-1,0 1,0 0,1 0,-1 1,0-1,1 1,-1 0,0 0,1 0,-1 1,3 0,3 7,-1 1,1 0,-2 0,1 1,-1 0,-1 1,0 0,0 0,-1 0,4 11,80 180,-89-199,0 1,0 0,1-1,-1 0,1 1,0-1,0 0,0 0,1 0,-1 0,1 0,-1-1,1 1,0-1,0 0,0 0,0 0,1 0,-1 0,0-1,1 1,-1-1,1 0,0 0,-1 0,1-1,0 1,2-4,0 0,-1 0,1-1,-1 1,1-1,-1 0,0-1,-1 0,1 1,-1-1,0-1,0 1,-1 0,1-1,-1 0,0-1,75-138,-63 111,1 1,2 0,1 2,1 0,2 1,1 1,1 2,14-12,-36 36,1 0,-1 0,1 0,0 1,0 0,0-1,0 1,1 0,-1 1,0-1,1 0,0 1,-1 0,1 0,0 0,-1 0,1 1,0-1,0 1,-1 0,1 0,0 1,0-1,0 1,-1-1,1 1,0 1,-1-1,1 0,2 2,4 6,0 0,-1 1,0 0,-1 0,0 1,0 0,-1 0,5 12,2 1,0 2,-10-17,1-1,0 1,0-1,0 0,1 0,0-1,1 1,0-2,0 1,0-1,4 3,-9-9,1 0,-1 0,1 0,-1 0,1 0,-1-1,1 1,-1-1,1 1,-1-1,1 0,-1 0,0 0,1 0,-1 0,0-1,0 1,0-1,0 0,0 1,-1-1,1 0,0 0,-1 0,1 0,-1 0,0 0,0-1,1 1,-2 0,1-1,0 1,0-1,-1 1,1-1,0 2,7-18,-1 1,0-1,-2 0,0-1,-1 1,-1-1,0 0,-2 0,0 0,-2-7,0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5:58.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0 108,'2992'0,"-2618"-13,36-19,22-1,-14 13,-98 11,-208 10,-13 4,-1 5,70 16,9 1,-45-13,-87-10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6:01.4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87,'0'2,"1"-1,0 0,0 1,0-1,0 0,0 0,0 1,0-1,0 0,1 0,-1-1,0 1,1 0,-1 0,0-1,1 1,-1 0,1-1,-1 0,1 1,0-1,-1 0,1 0,-1 0,1 0,-1 0,1 0,5 1,86 12,1-5,0-4,25-5,-49 1,2435-1,-2034-26,-281 11,450-7,-45 2,-366-4,525 7,-617 18,2059 2,-2153 0,0 3,-1 1,0 2,5 3,165 22,-76-35,-118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9:34.5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0,'190'18,"17"6,196-4,771-15,-643-7,146 2,-517-20,437 19,-562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52:26.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69,'170'17,"168"23,-32-27,19-15,-124 0,533 1,-225-63,-179 59,-169 6,121-16,92-35,398 51,1457-1,-2199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6:28:02.5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279 2769,'18'15,"0"0,0-1,2 0,0-2,0-1,1 0,0-1,1-2,0 0,1-1,-1-2,15 3,356 70,-193-55,184-3,622-21,-769-9,123-24,-350 33,381-72,-220 41,-1-7,-3-7,-1-8,116-57,-281 111,59-28,0-2,-2-3,-1-2,9-11,-59 41,0 0,-1-1,0 1,0-1,0 0,-1-1,0 1,0-1,-1 0,1-1,-2 1,1-1,-1 0,0 1,-1-1,0 0,1-4,16-152,19 33,-30 98,-1 1,-1-1,-2 0,-2-1,-1 1,-1 0,-3-12,2-16,-1-402,-1 436,-2-1,0 1,-2 0,-1 1,-1 0,-1 0,-2 1,0 0,-2 1,0 1,-2 0,0 0,-2 2,-3-3,-153-141,-9 5,130 122,-1 2,-1 3,-35-14,66 34,-308-128,264 108,3 1,-1 2,-1 3,-2 3,-4 3,-1 3,0 3,-1 3,0 4,-26 3,-1038 7,1109-2,1 2,-1 1,1 1,-1 1,2 2,-1 1,-14 6,-379 166,93-37,293-122,2 1,0 2,1 2,2 0,1 3,1 0,-3 7,-52 48,-65 79,82-90,51-57,0 0,1 0,1 2,1-1,0 2,1 0,2 0,-9 20,-36 103,25-72,4 1,3 1,3 2,1 13,9-4,3 1,5 63,1-124,1-1,1 1,1-1,0 1,2-1,1 0,1 0,1-1,6 15,19 24,2-2,3-2,3-1,1-2,3-2,23 19,-13-21,3-3,2-2,1-3,53 27,-31-31,-63-32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0.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20,'153'14,"423"-8,-354-7,497-19,-541 2,-23 18,-134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7.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1,'122'46,"88"-31,-90-11,496 26,209-31,-808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648B2-08CB-4513-BF3A-2B737C562D01}" type="datetimeFigureOut">
              <a:rPr lang="en-AU" smtClean="0"/>
              <a:t>17/02/2019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7A8B-ABAB-48BB-8FEB-0BFA5443DB89}" type="slidenum">
              <a:rPr lang="en-AU" smtClean="0"/>
              <a:t>‹#›</a:t>
            </a:fld>
            <a:endParaRPr lang="en-AU"/>
          </a:p>
        </p:txBody>
      </p:sp>
    </p:spTree>
    <p:extLst>
      <p:ext uri="{BB962C8B-B14F-4D97-AF65-F5344CB8AC3E}">
        <p14:creationId xmlns:p14="http://schemas.microsoft.com/office/powerpoint/2010/main" val="386138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nu.org/licenses/lgpl-3.0.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Background Processing…</a:t>
            </a:r>
          </a:p>
          <a:p>
            <a:pPr marL="171450" indent="-171450">
              <a:buFont typeface="Arial" panose="020B0604020202020204" pitchFamily="34" charset="0"/>
              <a:buChar char="•"/>
            </a:pPr>
            <a:r>
              <a:rPr lang="en-AU" dirty="0"/>
              <a:t>Hangfire and Microsoft Logic Apps</a:t>
            </a:r>
          </a:p>
          <a:p>
            <a:pPr marL="171450" indent="-171450">
              <a:buFont typeface="Arial" panose="020B0604020202020204" pitchFamily="34" charset="0"/>
              <a:buChar char="•"/>
            </a:pPr>
            <a:r>
              <a:rPr lang="en-US" dirty="0"/>
              <a:t>T</a:t>
            </a:r>
            <a:r>
              <a:rPr lang="en-AU" dirty="0"/>
              <a:t>his is a pretty simple topic, but I was kind of surprised, I learnt shit.</a:t>
            </a:r>
          </a:p>
          <a:p>
            <a:pPr marL="171450" indent="-171450">
              <a:buFont typeface="Arial" panose="020B0604020202020204" pitchFamily="34" charset="0"/>
              <a:buChar char="•"/>
            </a:pPr>
            <a:r>
              <a:rPr lang="en-AU" dirty="0"/>
              <a:t>Hangfire doesn’t really have a logo so I made one.</a:t>
            </a:r>
          </a:p>
        </p:txBody>
      </p:sp>
      <p:sp>
        <p:nvSpPr>
          <p:cNvPr id="4" name="Slide Number Placeholder 3"/>
          <p:cNvSpPr>
            <a:spLocks noGrp="1"/>
          </p:cNvSpPr>
          <p:nvPr>
            <p:ph type="sldNum" sz="quarter" idx="5"/>
          </p:nvPr>
        </p:nvSpPr>
        <p:spPr/>
        <p:txBody>
          <a:bodyPr/>
          <a:lstStyle/>
          <a:p>
            <a:fld id="{EAA27A8B-ABAB-48BB-8FEB-0BFA5443DB89}" type="slidenum">
              <a:rPr lang="en-AU" smtClean="0"/>
              <a:t>1</a:t>
            </a:fld>
            <a:endParaRPr lang="en-AU"/>
          </a:p>
        </p:txBody>
      </p:sp>
    </p:spTree>
    <p:extLst>
      <p:ext uri="{BB962C8B-B14F-4D97-AF65-F5344CB8AC3E}">
        <p14:creationId xmlns:p14="http://schemas.microsoft.com/office/powerpoint/2010/main" val="366063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we didn’t cover security. </a:t>
            </a:r>
            <a:r>
              <a:rPr lang="en-US" dirty="0" err="1"/>
              <a:t>Exeption</a:t>
            </a:r>
            <a:r>
              <a:rPr lang="en-US" dirty="0"/>
              <a:t> handling… Which isn’t rocket science and is covered in my </a:t>
            </a:r>
            <a:r>
              <a:rPr lang="en-US" dirty="0" err="1"/>
              <a:t>github</a:t>
            </a:r>
            <a:r>
              <a:rPr lang="en-US" dirty="0"/>
              <a:t> example.</a:t>
            </a:r>
          </a:p>
        </p:txBody>
      </p:sp>
      <p:sp>
        <p:nvSpPr>
          <p:cNvPr id="4" name="Slide Number Placeholder 3"/>
          <p:cNvSpPr>
            <a:spLocks noGrp="1"/>
          </p:cNvSpPr>
          <p:nvPr>
            <p:ph type="sldNum" sz="quarter" idx="5"/>
          </p:nvPr>
        </p:nvSpPr>
        <p:spPr/>
        <p:txBody>
          <a:bodyPr/>
          <a:lstStyle/>
          <a:p>
            <a:fld id="{EAA27A8B-ABAB-48BB-8FEB-0BFA5443DB89}" type="slidenum">
              <a:rPr lang="en-AU" smtClean="0"/>
              <a:t>12</a:t>
            </a:fld>
            <a:endParaRPr lang="en-AU"/>
          </a:p>
        </p:txBody>
      </p:sp>
    </p:spTree>
    <p:extLst>
      <p:ext uri="{BB962C8B-B14F-4D97-AF65-F5344CB8AC3E}">
        <p14:creationId xmlns:p14="http://schemas.microsoft.com/office/powerpoint/2010/main" val="171841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So we have seen who is in the left corner.</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the right corer, is Azure Logic </a:t>
            </a:r>
            <a:r>
              <a:rPr lang="en-AU" sz="1200" b="0" i="0" kern="1200" dirty="0" err="1">
                <a:solidFill>
                  <a:schemeClr val="tx1"/>
                </a:solidFill>
                <a:effectLst/>
                <a:latin typeface="+mn-lt"/>
                <a:ea typeface="+mn-ea"/>
                <a:cs typeface="+mn-cs"/>
              </a:rPr>
              <a:t>Apss</a:t>
            </a:r>
            <a:r>
              <a:rPr lang="en-AU" sz="1200" b="0" i="0" kern="1200" dirty="0">
                <a:solidFill>
                  <a:schemeClr val="tx1"/>
                </a:solidFill>
                <a:effectLst/>
                <a:latin typeface="+mn-lt"/>
                <a:ea typeface="+mn-ea"/>
                <a:cs typeface="+mn-cs"/>
              </a:rPr>
              <a:t>, Weighing in at 97 billion USD… But its all going to charity.</a:t>
            </a:r>
          </a:p>
          <a:p>
            <a:endParaRPr lang="en-US" dirty="0"/>
          </a:p>
        </p:txBody>
      </p:sp>
      <p:sp>
        <p:nvSpPr>
          <p:cNvPr id="4" name="Slide Number Placeholder 3"/>
          <p:cNvSpPr>
            <a:spLocks noGrp="1"/>
          </p:cNvSpPr>
          <p:nvPr>
            <p:ph type="sldNum" sz="quarter" idx="5"/>
          </p:nvPr>
        </p:nvSpPr>
        <p:spPr/>
        <p:txBody>
          <a:bodyPr/>
          <a:lstStyle/>
          <a:p>
            <a:fld id="{EAA27A8B-ABAB-48BB-8FEB-0BFA5443DB89}" type="slidenum">
              <a:rPr lang="en-AU" smtClean="0"/>
              <a:t>13</a:t>
            </a:fld>
            <a:endParaRPr lang="en-AU"/>
          </a:p>
        </p:txBody>
      </p:sp>
    </p:spTree>
    <p:extLst>
      <p:ext uri="{BB962C8B-B14F-4D97-AF65-F5344CB8AC3E}">
        <p14:creationId xmlns:p14="http://schemas.microsoft.com/office/powerpoint/2010/main" val="4038953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we launched Azure Logic Apps, which includes the ability to configure and run scheduled jobs as well as advanced workflow features.</a:t>
            </a:r>
          </a:p>
          <a:p>
            <a:endParaRPr lang="en-US" dirty="0"/>
          </a:p>
          <a:p>
            <a:r>
              <a:rPr lang="en-US" dirty="0"/>
              <a:t>M</a:t>
            </a:r>
            <a:r>
              <a:rPr lang="en-AU" dirty="0" err="1"/>
              <a:t>icrosoft</a:t>
            </a:r>
            <a:r>
              <a:rPr lang="en-AU" dirty="0"/>
              <a:t> Flow (I feel the need to apologies for the name). It’s apart of their Microsoft 365 sweet.</a:t>
            </a:r>
          </a:p>
          <a:p>
            <a:endParaRPr lang="en-AU" dirty="0"/>
          </a:p>
          <a:p>
            <a:r>
              <a:rPr lang="en-AU" dirty="0"/>
              <a:t>Workflow engine</a:t>
            </a:r>
          </a:p>
          <a:p>
            <a:endParaRPr lang="en-US" dirty="0"/>
          </a:p>
          <a:p>
            <a:r>
              <a:rPr lang="en-US" dirty="0"/>
              <a:t>2</a:t>
            </a:r>
            <a:r>
              <a:rPr lang="en-AU" dirty="0"/>
              <a:t>00+ Connectors</a:t>
            </a:r>
          </a:p>
          <a:p>
            <a:endParaRPr lang="en-US" dirty="0"/>
          </a:p>
          <a:p>
            <a:r>
              <a:rPr lang="en-US" dirty="0"/>
              <a:t>R</a:t>
            </a:r>
            <a:r>
              <a:rPr lang="en-AU" dirty="0"/>
              <a:t>un a task, if it falls over, send an email, log a Jira bug etc… The possibilities are actually pretty amazing, and its all in a drag and drop interface your managers can… Well they can bug you to help make them work as if you were using a real programming language</a:t>
            </a:r>
          </a:p>
        </p:txBody>
      </p:sp>
      <p:sp>
        <p:nvSpPr>
          <p:cNvPr id="4" name="Slide Number Placeholder 3"/>
          <p:cNvSpPr>
            <a:spLocks noGrp="1"/>
          </p:cNvSpPr>
          <p:nvPr>
            <p:ph type="sldNum" sz="quarter" idx="5"/>
          </p:nvPr>
        </p:nvSpPr>
        <p:spPr/>
        <p:txBody>
          <a:bodyPr/>
          <a:lstStyle/>
          <a:p>
            <a:fld id="{EAA27A8B-ABAB-48BB-8FEB-0BFA5443DB89}" type="slidenum">
              <a:rPr lang="en-AU" smtClean="0"/>
              <a:t>14</a:t>
            </a:fld>
            <a:endParaRPr lang="en-AU"/>
          </a:p>
        </p:txBody>
      </p:sp>
    </p:spTree>
    <p:extLst>
      <p:ext uri="{BB962C8B-B14F-4D97-AF65-F5344CB8AC3E}">
        <p14:creationId xmlns:p14="http://schemas.microsoft.com/office/powerpoint/2010/main" val="359065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 many of the workflows you have in place, without writing a single line of code“</a:t>
            </a:r>
          </a:p>
          <a:p>
            <a:endParaRPr lang="en-US" dirty="0"/>
          </a:p>
          <a:p>
            <a:r>
              <a:rPr lang="en-US" dirty="0"/>
              <a:t>You could.</a:t>
            </a:r>
          </a:p>
          <a:p>
            <a:endParaRPr lang="en-US" dirty="0"/>
          </a:p>
          <a:p>
            <a:r>
              <a:rPr lang="en-US" dirty="0"/>
              <a:t>Upload a document to one drive. Copy it to Google Drive in a folder</a:t>
            </a:r>
          </a:p>
          <a:p>
            <a:endParaRPr lang="en-US" dirty="0"/>
          </a:p>
          <a:p>
            <a:r>
              <a:rPr lang="en-US" dirty="0"/>
              <a:t>Send an email using outlook to someone on Gmail…. It’s CRAZY</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15</a:t>
            </a:fld>
            <a:endParaRPr lang="en-AU"/>
          </a:p>
        </p:txBody>
      </p:sp>
    </p:spTree>
    <p:extLst>
      <p:ext uri="{BB962C8B-B14F-4D97-AF65-F5344CB8AC3E}">
        <p14:creationId xmlns:p14="http://schemas.microsoft.com/office/powerpoint/2010/main" val="2976194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so crazy I just cant begin to explain it, so instead </a:t>
            </a:r>
            <a:r>
              <a:rPr lang="en-US" dirty="0" err="1"/>
              <a:t>Im</a:t>
            </a:r>
            <a:r>
              <a:rPr lang="en-US" dirty="0"/>
              <a:t> going to make you watch this video.</a:t>
            </a:r>
          </a:p>
          <a:p>
            <a:endParaRPr lang="en-US" dirty="0"/>
          </a:p>
          <a:p>
            <a:r>
              <a:rPr lang="en-US" dirty="0"/>
              <a:t>Thoughts?</a:t>
            </a:r>
            <a:br>
              <a:rPr lang="en-US" dirty="0"/>
            </a:br>
            <a:endParaRPr lang="en-US" dirty="0"/>
          </a:p>
          <a:p>
            <a:r>
              <a:rPr lang="en-US" dirty="0"/>
              <a:t>My </a:t>
            </a:r>
            <a:r>
              <a:rPr lang="en-US" dirty="0" err="1"/>
              <a:t>thoughs</a:t>
            </a:r>
            <a:r>
              <a:rPr lang="en-US" dirty="0"/>
              <a:t> are I couldn’t give a rats </a:t>
            </a:r>
            <a:r>
              <a:rPr lang="en-US" dirty="0" err="1"/>
              <a:t>arse</a:t>
            </a:r>
            <a:r>
              <a:rPr lang="en-US" dirty="0"/>
              <a:t>.</a:t>
            </a:r>
            <a:br>
              <a:rPr lang="en-US" dirty="0"/>
            </a:br>
            <a:endParaRPr lang="en-US" dirty="0"/>
          </a:p>
          <a:p>
            <a:r>
              <a:rPr lang="en-US" dirty="0"/>
              <a:t>My boss is wriggling in his chair.</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16</a:t>
            </a:fld>
            <a:endParaRPr lang="en-AU"/>
          </a:p>
        </p:txBody>
      </p:sp>
    </p:spTree>
    <p:extLst>
      <p:ext uri="{BB962C8B-B14F-4D97-AF65-F5344CB8AC3E}">
        <p14:creationId xmlns:p14="http://schemas.microsoft.com/office/powerpoint/2010/main" val="2248060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an internet connection in this device so it’s all screen captures.</a:t>
            </a:r>
          </a:p>
          <a:p>
            <a:endParaRPr lang="en-US" dirty="0"/>
          </a:p>
          <a:p>
            <a:r>
              <a:rPr lang="en-US" dirty="0"/>
              <a:t>Some of the screen captures aren’t even mine.</a:t>
            </a:r>
          </a:p>
          <a:p>
            <a:endParaRPr lang="en-US" dirty="0"/>
          </a:p>
          <a:p>
            <a:r>
              <a:rPr lang="en-US" dirty="0"/>
              <a:t>So Login to Azure.</a:t>
            </a:r>
          </a:p>
          <a:p>
            <a:endParaRPr lang="en-US" dirty="0"/>
          </a:p>
          <a:p>
            <a:r>
              <a:rPr lang="en-US" dirty="0"/>
              <a:t>Create Resource -&gt; Integration -&gt; Logic App</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17</a:t>
            </a:fld>
            <a:endParaRPr lang="en-AU"/>
          </a:p>
        </p:txBody>
      </p:sp>
    </p:spTree>
    <p:extLst>
      <p:ext uri="{BB962C8B-B14F-4D97-AF65-F5344CB8AC3E}">
        <p14:creationId xmlns:p14="http://schemas.microsoft.com/office/powerpoint/2010/main" val="230950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pretty standard interface for creating an Azure widget. </a:t>
            </a:r>
          </a:p>
          <a:p>
            <a:endParaRPr lang="en-US" dirty="0"/>
          </a:p>
          <a:p>
            <a:r>
              <a:rPr lang="en-US" dirty="0"/>
              <a:t>Being this the Gold Coast Azure / .Net Users Group…. Work it out yourself.</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18</a:t>
            </a:fld>
            <a:endParaRPr lang="en-AU"/>
          </a:p>
        </p:txBody>
      </p:sp>
    </p:spTree>
    <p:extLst>
      <p:ext uri="{BB962C8B-B14F-4D97-AF65-F5344CB8AC3E}">
        <p14:creationId xmlns:p14="http://schemas.microsoft.com/office/powerpoint/2010/main" val="343324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It’s called a </a:t>
            </a:r>
            <a:r>
              <a:rPr lang="en-US" dirty="0" err="1"/>
              <a:t>Recurence</a:t>
            </a:r>
            <a:r>
              <a:rPr lang="en-US" dirty="0"/>
              <a:t>… Sure the alarm clock helps.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19</a:t>
            </a:fld>
            <a:endParaRPr lang="en-AU"/>
          </a:p>
        </p:txBody>
      </p:sp>
    </p:spTree>
    <p:extLst>
      <p:ext uri="{BB962C8B-B14F-4D97-AF65-F5344CB8AC3E}">
        <p14:creationId xmlns:p14="http://schemas.microsoft.com/office/powerpoint/2010/main" val="327086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Interval… 1 MINUTE! </a:t>
            </a:r>
            <a:br>
              <a:rPr lang="en-US" dirty="0"/>
            </a:br>
            <a:br>
              <a:rPr lang="en-US" dirty="0"/>
            </a:br>
            <a:r>
              <a:rPr lang="en-US" dirty="0"/>
              <a:t>What was Azure Scheduler? 1 hour before you pay for it? Your paying for this, but its cheep.</a:t>
            </a:r>
          </a:p>
          <a:p>
            <a:endParaRPr lang="en-US" dirty="0"/>
          </a:p>
          <a:p>
            <a:r>
              <a:rPr lang="en-US" dirty="0"/>
              <a:t>1 minute Interval is approximately $0.10c a day.</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20</a:t>
            </a:fld>
            <a:endParaRPr lang="en-AU"/>
          </a:p>
        </p:txBody>
      </p:sp>
    </p:spTree>
    <p:extLst>
      <p:ext uri="{BB962C8B-B14F-4D97-AF65-F5344CB8AC3E}">
        <p14:creationId xmlns:p14="http://schemas.microsoft.com/office/powerpoint/2010/main" val="968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lots of stuff you can do here.</a:t>
            </a:r>
          </a:p>
          <a:p>
            <a:endParaRPr lang="en-US" dirty="0"/>
          </a:p>
          <a:p>
            <a:r>
              <a:rPr lang="en-US" dirty="0"/>
              <a:t>Conditionals</a:t>
            </a:r>
          </a:p>
          <a:p>
            <a:r>
              <a:rPr lang="en-US" dirty="0"/>
              <a:t>Loops</a:t>
            </a:r>
          </a:p>
          <a:p>
            <a:r>
              <a:rPr lang="en-US" dirty="0"/>
              <a:t>Variables</a:t>
            </a:r>
          </a:p>
          <a:p>
            <a:r>
              <a:rPr lang="en-US" dirty="0"/>
              <a:t>Connectors (Integration)</a:t>
            </a:r>
          </a:p>
          <a:p>
            <a:endParaRPr lang="en-US" dirty="0"/>
          </a:p>
          <a:p>
            <a:r>
              <a:rPr lang="en-US" dirty="0"/>
              <a:t>Being this the Gold Coast Azure / .Net Users Group…. I’m sure you know what all that means.</a:t>
            </a:r>
            <a:endParaRPr lang="en-AU"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21</a:t>
            </a:fld>
            <a:endParaRPr lang="en-AU"/>
          </a:p>
        </p:txBody>
      </p:sp>
    </p:spTree>
    <p:extLst>
      <p:ext uri="{BB962C8B-B14F-4D97-AF65-F5344CB8AC3E}">
        <p14:creationId xmlns:p14="http://schemas.microsoft.com/office/powerpoint/2010/main" val="118987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AU" b="0" dirty="0"/>
              <a:t>I’ve been developing professional for 20+ years</a:t>
            </a:r>
          </a:p>
          <a:p>
            <a:pPr marL="171450" indent="-171450">
              <a:buFont typeface="Arial" panose="020B0604020202020204" pitchFamily="34" charset="0"/>
              <a:buChar char="•"/>
            </a:pPr>
            <a:r>
              <a:rPr lang="en-AU" b="0" dirty="0"/>
              <a:t>Dabbled with Azure on and off for 4 years</a:t>
            </a:r>
          </a:p>
          <a:p>
            <a:pPr marL="171450" indent="-171450">
              <a:buFont typeface="Arial" panose="020B0604020202020204" pitchFamily="34" charset="0"/>
              <a:buChar char="•"/>
            </a:pPr>
            <a:r>
              <a:rPr lang="en-AU" b="0" dirty="0" err="1"/>
              <a:t>QuillGroup</a:t>
            </a:r>
            <a:r>
              <a:rPr lang="en-AU" b="0" dirty="0"/>
              <a:t> Accounting, Financial Planning and Superannuation services in Southport and Brisbane</a:t>
            </a:r>
          </a:p>
          <a:p>
            <a:pPr marL="171450" indent="-171450">
              <a:buFont typeface="Arial" panose="020B0604020202020204" pitchFamily="34" charset="0"/>
              <a:buChar char="•"/>
            </a:pPr>
            <a:r>
              <a:rPr lang="en-AU" b="0" dirty="0"/>
              <a:t>I’ve had to deal with background processing, batch jobs for that entire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0" dirty="0"/>
              <a:t>	</a:t>
            </a:r>
            <a:r>
              <a:rPr lang="en-AU" dirty="0" err="1"/>
              <a:t>AbnLookup</a:t>
            </a:r>
            <a:r>
              <a:rPr lang="en-AU" dirty="0"/>
              <a:t>, ASIC company search, Jira, Bank Codes, Box (google drives awkward step brother), Class, DocuSign, Email Service, </a:t>
            </a:r>
            <a:r>
              <a:rPr lang="en-AU" dirty="0" err="1"/>
              <a:t>IntegraPay</a:t>
            </a:r>
            <a:r>
              <a:rPr lang="en-AU" dirty="0"/>
              <a:t>, Salesforce, </a:t>
            </a:r>
            <a:r>
              <a:rPr lang="en-AU" dirty="0" err="1"/>
              <a:t>SuperFundLookup</a:t>
            </a:r>
            <a:r>
              <a:rPr lang="en-AU" dirty="0"/>
              <a:t>, Xero and Xero Practice Manager.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dirty="0"/>
              <a:t>This is my Github profile link. It includes this presentation and not enough other stuff to impress employers…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dirty="0"/>
              <a:t>I skipped the wedding profile photo this time…</a:t>
            </a:r>
            <a:r>
              <a:rPr lang="en-US" b="0" dirty="0"/>
              <a:t> </a:t>
            </a:r>
            <a:r>
              <a:rPr lang="en-AU" b="0" dirty="0"/>
              <a:t>I really hate that photo but at least you guys are not going to bag me out for putting up a wedding photo.</a:t>
            </a:r>
          </a:p>
        </p:txBody>
      </p:sp>
      <p:sp>
        <p:nvSpPr>
          <p:cNvPr id="4" name="Slide Number Placeholder 3"/>
          <p:cNvSpPr>
            <a:spLocks noGrp="1"/>
          </p:cNvSpPr>
          <p:nvPr>
            <p:ph type="sldNum" sz="quarter" idx="5"/>
          </p:nvPr>
        </p:nvSpPr>
        <p:spPr/>
        <p:txBody>
          <a:bodyPr/>
          <a:lstStyle/>
          <a:p>
            <a:fld id="{EAA27A8B-ABAB-48BB-8FEB-0BFA5443DB89}" type="slidenum">
              <a:rPr lang="en-AU" smtClean="0"/>
              <a:t>2</a:t>
            </a:fld>
            <a:endParaRPr lang="en-AU"/>
          </a:p>
        </p:txBody>
      </p:sp>
    </p:spTree>
    <p:extLst>
      <p:ext uri="{BB962C8B-B14F-4D97-AF65-F5344CB8AC3E}">
        <p14:creationId xmlns:p14="http://schemas.microsoft.com/office/powerpoint/2010/main" val="25230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interest it does have Azure Functions, I didn’t see Jobs but I am sure they are there.</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22</a:t>
            </a:fld>
            <a:endParaRPr lang="en-AU"/>
          </a:p>
        </p:txBody>
      </p:sp>
    </p:spTree>
    <p:extLst>
      <p:ext uri="{BB962C8B-B14F-4D97-AF65-F5344CB8AC3E}">
        <p14:creationId xmlns:p14="http://schemas.microsoft.com/office/powerpoint/2010/main" val="57193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OMG It has swagger, I am such a fan!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Cors</a:t>
            </a:r>
            <a:r>
              <a:rPr lang="en-US" dirty="0"/>
              <a:t>… I don’t have time for that.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23</a:t>
            </a:fld>
            <a:endParaRPr lang="en-AU"/>
          </a:p>
        </p:txBody>
      </p:sp>
    </p:spTree>
    <p:extLst>
      <p:ext uri="{BB962C8B-B14F-4D97-AF65-F5344CB8AC3E}">
        <p14:creationId xmlns:p14="http://schemas.microsoft.com/office/powerpoint/2010/main" val="262723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End Point…. I know I know but the food is almost ready.</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24</a:t>
            </a:fld>
            <a:endParaRPr lang="en-AU"/>
          </a:p>
        </p:txBody>
      </p:sp>
    </p:spTree>
    <p:extLst>
      <p:ext uri="{BB962C8B-B14F-4D97-AF65-F5344CB8AC3E}">
        <p14:creationId xmlns:p14="http://schemas.microsoft.com/office/powerpoint/2010/main" val="553469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Hit Run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you get this, really uninspiring response.</a:t>
            </a:r>
          </a:p>
          <a:p>
            <a:pPr marL="171450" indent="-171450">
              <a:buFont typeface="Arial" panose="020B0604020202020204" pitchFamily="34" charset="0"/>
              <a:buChar char="•"/>
            </a:pPr>
            <a:r>
              <a:rPr lang="en-US" dirty="0"/>
              <a:t>Weird, the HTTP End point took 10 seconds but its reporting that it was instant….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25</a:t>
            </a:fld>
            <a:endParaRPr lang="en-AU"/>
          </a:p>
        </p:txBody>
      </p:sp>
    </p:spTree>
    <p:extLst>
      <p:ext uri="{BB962C8B-B14F-4D97-AF65-F5344CB8AC3E}">
        <p14:creationId xmlns:p14="http://schemas.microsoft.com/office/powerpoint/2010/main" val="19497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activity log of your calls.</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26</a:t>
            </a:fld>
            <a:endParaRPr lang="en-AU"/>
          </a:p>
        </p:txBody>
      </p:sp>
    </p:spTree>
    <p:extLst>
      <p:ext uri="{BB962C8B-B14F-4D97-AF65-F5344CB8AC3E}">
        <p14:creationId xmlns:p14="http://schemas.microsoft.com/office/powerpoint/2010/main" val="2138804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where does this leave us?</a:t>
            </a:r>
          </a:p>
          <a:p>
            <a:endParaRPr lang="en-US" dirty="0"/>
          </a:p>
          <a:p>
            <a:r>
              <a:rPr lang="en-US" dirty="0"/>
              <a:t>Scheduler was simple. Will it be missed?</a:t>
            </a:r>
          </a:p>
          <a:p>
            <a:endParaRPr lang="en-US" dirty="0"/>
          </a:p>
          <a:p>
            <a:r>
              <a:rPr lang="en-US" dirty="0"/>
              <a:t>This wasn’t really complex. But it comes with a lot of baggage. As developers do we really care? Or will we get sucked in by the ability to log Jira calls when a Job fails?</a:t>
            </a:r>
          </a:p>
          <a:p>
            <a:endParaRPr lang="en-US" dirty="0"/>
          </a:p>
          <a:p>
            <a:r>
              <a:rPr lang="en-US" dirty="0"/>
              <a:t>This seems like a bit of a land grab by Microsoft, but at the wrong target. I don’t know.</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27</a:t>
            </a:fld>
            <a:endParaRPr lang="en-AU"/>
          </a:p>
        </p:txBody>
      </p:sp>
    </p:spTree>
    <p:extLst>
      <p:ext uri="{BB962C8B-B14F-4D97-AF65-F5344CB8AC3E}">
        <p14:creationId xmlns:p14="http://schemas.microsoft.com/office/powerpoint/2010/main" val="10908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a:t>
            </a:r>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28</a:t>
            </a:fld>
            <a:endParaRPr lang="en-AU"/>
          </a:p>
        </p:txBody>
      </p:sp>
    </p:spTree>
    <p:extLst>
      <p:ext uri="{BB962C8B-B14F-4D97-AF65-F5344CB8AC3E}">
        <p14:creationId xmlns:p14="http://schemas.microsoft.com/office/powerpoint/2010/main" val="595934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anyone is interested I have a Github example up using Hangfire, Vue, SignalR and Nlog. </a:t>
            </a:r>
          </a:p>
          <a:p>
            <a:r>
              <a:rPr lang="en-US" dirty="0"/>
              <a:t>As well as this presentation.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29</a:t>
            </a:fld>
            <a:endParaRPr lang="en-AU"/>
          </a:p>
        </p:txBody>
      </p:sp>
    </p:spTree>
    <p:extLst>
      <p:ext uri="{BB962C8B-B14F-4D97-AF65-F5344CB8AC3E}">
        <p14:creationId xmlns:p14="http://schemas.microsoft.com/office/powerpoint/2010/main" val="250969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endParaRPr lang="en-AU"/>
          </a:p>
        </p:txBody>
      </p:sp>
      <p:sp>
        <p:nvSpPr>
          <p:cNvPr id="4" name="Slide Number Placeholder 3"/>
          <p:cNvSpPr>
            <a:spLocks noGrp="1"/>
          </p:cNvSpPr>
          <p:nvPr>
            <p:ph type="sldNum" sz="quarter" idx="5"/>
          </p:nvPr>
        </p:nvSpPr>
        <p:spPr/>
        <p:txBody>
          <a:bodyPr/>
          <a:lstStyle/>
          <a:p>
            <a:fld id="{EAA27A8B-ABAB-48BB-8FEB-0BFA5443DB89}" type="slidenum">
              <a:rPr lang="en-AU" smtClean="0"/>
              <a:t>30</a:t>
            </a:fld>
            <a:endParaRPr lang="en-AU"/>
          </a:p>
        </p:txBody>
      </p:sp>
    </p:spTree>
    <p:extLst>
      <p:ext uri="{BB962C8B-B14F-4D97-AF65-F5344CB8AC3E}">
        <p14:creationId xmlns:p14="http://schemas.microsoft.com/office/powerpoint/2010/main" val="68497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Background processing, background jobs, scheduled tasks, </a:t>
            </a:r>
            <a:r>
              <a:rPr lang="en-AU" dirty="0" err="1"/>
              <a:t>cron</a:t>
            </a:r>
            <a:r>
              <a:rPr lang="en-AU" dirty="0"/>
              <a:t> jobs what ever you want to call them...</a:t>
            </a:r>
          </a:p>
          <a:p>
            <a:pPr marL="171450" indent="-171450">
              <a:buFont typeface="Arial" panose="020B0604020202020204" pitchFamily="34" charset="0"/>
              <a:buChar char="•"/>
            </a:pPr>
            <a:r>
              <a:rPr lang="en-AU" dirty="0"/>
              <a:t>Newsflash, Azure Scheduler is dead. As the end of September Microsoft are killing it. A bit like the windows phone. They are taking it out the back of Redmond and shooting it.</a:t>
            </a:r>
          </a:p>
          <a:p>
            <a:pPr marL="457200" lvl="1" indent="0">
              <a:buFont typeface="Arial" panose="020B0604020202020204" pitchFamily="34" charset="0"/>
              <a:buNone/>
            </a:pPr>
            <a:r>
              <a:rPr lang="en-US" dirty="0"/>
              <a:t>S</a:t>
            </a:r>
            <a:r>
              <a:rPr lang="en-AU" dirty="0"/>
              <a:t>o if anyone liked it, why?... and I’m sorry for your loss.</a:t>
            </a:r>
          </a:p>
          <a:p>
            <a:pPr marL="0" indent="0">
              <a:buFont typeface="Arial" panose="020B0604020202020204" pitchFamily="34" charset="0"/>
              <a:buNone/>
            </a:pPr>
            <a:endParaRPr lang="en-AU" dirty="0"/>
          </a:p>
          <a:p>
            <a:pPr marL="171450" indent="-171450">
              <a:buFont typeface="Arial" panose="020B0604020202020204" pitchFamily="34" charset="0"/>
              <a:buChar char="•"/>
            </a:pPr>
            <a:r>
              <a:rPr lang="en-AU" dirty="0"/>
              <a:t>So where does that leave us? </a:t>
            </a:r>
          </a:p>
          <a:p>
            <a:pPr marL="171450" indent="-171450">
              <a:buFont typeface="Arial" panose="020B0604020202020204" pitchFamily="34" charset="0"/>
              <a:buChar char="•"/>
            </a:pPr>
            <a:r>
              <a:rPr lang="en-AU" dirty="0"/>
              <a:t>I am going to do this by going over two products in the industry right now that seem like the obvious choices.</a:t>
            </a:r>
          </a:p>
          <a:p>
            <a:endParaRPr lang="en-AU" dirty="0"/>
          </a:p>
          <a:p>
            <a:pPr marL="171450" indent="-171450">
              <a:buFont typeface="Arial" panose="020B0604020202020204" pitchFamily="34" charset="0"/>
              <a:buChar char="•"/>
            </a:pPr>
            <a:r>
              <a:rPr lang="en-AU" dirty="0"/>
              <a:t>Azure Logic Apps</a:t>
            </a:r>
          </a:p>
          <a:p>
            <a:pPr marL="0" indent="0">
              <a:buFont typeface="Arial" panose="020B0604020202020204" pitchFamily="34" charset="0"/>
              <a:buNone/>
            </a:pPr>
            <a:r>
              <a:rPr lang="en-US" dirty="0"/>
              <a:t>“Azure Logic Apps is a cloud service that helps you automate and orchestrate tasks, business processes, and workflows when you need to integrate apps, data, systems, and services across enterprises or organizations”. That sounds fucking amazing...</a:t>
            </a:r>
          </a:p>
          <a:p>
            <a:pPr marL="0" indent="0">
              <a:buFont typeface="Arial" panose="020B0604020202020204" pitchFamily="34" charset="0"/>
              <a:buNone/>
            </a:pPr>
            <a:endParaRPr lang="en-AU" dirty="0"/>
          </a:p>
          <a:p>
            <a:pPr marL="171450" indent="-171450">
              <a:buFont typeface="Arial" panose="020B0604020202020204" pitchFamily="34" charset="0"/>
              <a:buChar char="•"/>
            </a:pPr>
            <a:r>
              <a:rPr lang="en-AU" dirty="0"/>
              <a:t>Hangfire</a:t>
            </a:r>
          </a:p>
          <a:p>
            <a:pPr marL="0" indent="0">
              <a:buFont typeface="Arial" panose="020B0604020202020204" pitchFamily="34" charset="0"/>
              <a:buNone/>
            </a:pPr>
            <a:r>
              <a:rPr lang="en-AU" dirty="0"/>
              <a:t>“</a:t>
            </a:r>
            <a:r>
              <a:rPr lang="en-US" dirty="0"/>
              <a:t>An easy way to perform background processing in .NET and .NET Core applications. No Windows Service or separate process required. Backed by persistent storage. Open and free for commercial use.”… That sounds okay as well.</a:t>
            </a:r>
          </a:p>
          <a:p>
            <a:pPr marL="0"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3</a:t>
            </a:fld>
            <a:endParaRPr lang="en-AU"/>
          </a:p>
        </p:txBody>
      </p:sp>
    </p:spTree>
    <p:extLst>
      <p:ext uri="{BB962C8B-B14F-4D97-AF65-F5344CB8AC3E}">
        <p14:creationId xmlns:p14="http://schemas.microsoft.com/office/powerpoint/2010/main" val="341548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Scheduling background jobs is something that every developer will come across at some stage. </a:t>
            </a:r>
          </a:p>
          <a:p>
            <a:r>
              <a:rPr lang="en-US" dirty="0"/>
              <a:t>I’m going to go through each one and give my opinion, your results may vary.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Cringe too much.</a:t>
            </a:r>
          </a:p>
          <a:p>
            <a:endParaRPr lang="en-US" dirty="0"/>
          </a:p>
          <a:p>
            <a:r>
              <a:rPr lang="en-US" dirty="0"/>
              <a:t>In the past I've used or worked on:</a:t>
            </a:r>
          </a:p>
          <a:p>
            <a:endParaRPr lang="en-US" dirty="0"/>
          </a:p>
          <a:p>
            <a:pPr marL="171450" indent="-171450">
              <a:buFont typeface="Arial" panose="020B0604020202020204" pitchFamily="34" charset="0"/>
              <a:buChar char="•"/>
            </a:pPr>
            <a:r>
              <a:rPr lang="en-US" dirty="0"/>
              <a:t>Manually triggering a batch job at the start of the day.</a:t>
            </a:r>
          </a:p>
          <a:p>
            <a:pPr marL="0" indent="0">
              <a:buFont typeface="Arial" panose="020B0604020202020204" pitchFamily="34" charset="0"/>
              <a:buNone/>
            </a:pPr>
            <a:r>
              <a:rPr lang="en-US" dirty="0"/>
              <a:t>I have actually done this, in my defense it was for my own business and I never really got around to automating it.</a:t>
            </a:r>
          </a:p>
          <a:p>
            <a:r>
              <a:rPr lang="en-US" dirty="0"/>
              <a:t>	+ Easy-</a:t>
            </a:r>
            <a:r>
              <a:rPr lang="en-US" dirty="0" err="1"/>
              <a:t>ish</a:t>
            </a:r>
            <a:r>
              <a:rPr lang="en-US" dirty="0"/>
              <a:t> to write you still need progress bars</a:t>
            </a:r>
          </a:p>
          <a:p>
            <a:r>
              <a:rPr lang="en-US" dirty="0"/>
              <a:t>	- Annoying for the end user</a:t>
            </a:r>
          </a:p>
          <a:p>
            <a:r>
              <a:rPr lang="en-US" dirty="0"/>
              <a:t>	+ No feedback loop / session timeout issues for web based applications.</a:t>
            </a:r>
          </a:p>
          <a:p>
            <a:endParaRPr lang="en-US" dirty="0"/>
          </a:p>
          <a:p>
            <a:r>
              <a:rPr lang="en-US" dirty="0"/>
              <a:t>* Windows Scheduler (to trigger an exe)</a:t>
            </a:r>
          </a:p>
          <a:p>
            <a:r>
              <a:rPr lang="en-US" dirty="0"/>
              <a:t>	- Double the Installation - Issues keeping your production / job code synchronized.</a:t>
            </a:r>
          </a:p>
          <a:p>
            <a:r>
              <a:rPr lang="en-US" dirty="0"/>
              <a:t>	- I just felt dirty</a:t>
            </a:r>
          </a:p>
          <a:p>
            <a:endParaRPr lang="en-US" dirty="0"/>
          </a:p>
          <a:p>
            <a:r>
              <a:rPr lang="en-US" dirty="0"/>
              <a:t>* Windows Service</a:t>
            </a:r>
          </a:p>
          <a:p>
            <a:r>
              <a:rPr lang="en-US" dirty="0"/>
              <a:t>	- Installation is a pain in the ass</a:t>
            </a:r>
          </a:p>
          <a:p>
            <a:r>
              <a:rPr lang="en-US" dirty="0"/>
              <a:t>	- Double the Installation - Issues keeping your production / job code synchronized.</a:t>
            </a:r>
          </a:p>
          <a:p>
            <a:r>
              <a:rPr lang="en-US" dirty="0"/>
              <a:t>	- Its just a bit of a pain in the </a:t>
            </a:r>
            <a:r>
              <a:rPr lang="en-US" dirty="0" err="1"/>
              <a:t>arse</a:t>
            </a:r>
            <a:r>
              <a:rPr lang="en-US" dirty="0"/>
              <a:t>. Sure you can write a clever scheduler that checks </a:t>
            </a:r>
            <a:r>
              <a:rPr lang="en-US" dirty="0" err="1"/>
              <a:t>dlls</a:t>
            </a:r>
            <a:r>
              <a:rPr lang="en-US" dirty="0"/>
              <a:t> in a directory that have a specific interface and execute them, feeling really cool while you do it, but your still crying on the inside.</a:t>
            </a:r>
          </a:p>
          <a:p>
            <a:endParaRPr lang="en-US" dirty="0"/>
          </a:p>
          <a:p>
            <a:r>
              <a:rPr lang="en-US" dirty="0"/>
              <a:t>* Azure Scheduler -&gt; Azure Jobs</a:t>
            </a:r>
          </a:p>
          <a:p>
            <a:r>
              <a:rPr lang="en-US" dirty="0"/>
              <a:t>	+ Easy-</a:t>
            </a:r>
            <a:r>
              <a:rPr lang="en-US" dirty="0" err="1"/>
              <a:t>ish</a:t>
            </a:r>
            <a:r>
              <a:rPr lang="en-US" dirty="0"/>
              <a:t> Installation, there is a bit of dicking around with logging</a:t>
            </a:r>
          </a:p>
          <a:p>
            <a:r>
              <a:rPr lang="en-US" dirty="0"/>
              <a:t>	- Double the Installation - Issues keeping your production / job code synchronized.</a:t>
            </a:r>
          </a:p>
          <a:p>
            <a:endParaRPr lang="en-US" dirty="0"/>
          </a:p>
          <a:p>
            <a:r>
              <a:rPr lang="en-US" dirty="0"/>
              <a:t>* Azure Scheduler -&gt; Triggering an http endpoint</a:t>
            </a:r>
          </a:p>
          <a:p>
            <a:r>
              <a:rPr lang="en-US" dirty="0"/>
              <a:t>	+ Easy Installation</a:t>
            </a:r>
          </a:p>
          <a:p>
            <a:r>
              <a:rPr lang="en-US" dirty="0"/>
              <a:t>	- Session timeout issues? </a:t>
            </a:r>
          </a:p>
          <a:p>
            <a:r>
              <a:rPr lang="en-US" dirty="0"/>
              <a:t>	- Security issues</a:t>
            </a:r>
          </a:p>
          <a:p>
            <a:r>
              <a:rPr lang="en-US" dirty="0"/>
              <a:t>	- Uses websites resources</a:t>
            </a:r>
          </a:p>
          <a:p>
            <a:r>
              <a:rPr lang="en-US" dirty="0"/>
              <a:t>	- I felt dirty again</a:t>
            </a:r>
          </a:p>
          <a:p>
            <a:endParaRPr lang="en-US" dirty="0"/>
          </a:p>
          <a:p>
            <a:endParaRPr lang="en-US" dirty="0"/>
          </a:p>
          <a:p>
            <a:pPr marL="171450" indent="-171450">
              <a:buFont typeface="Arial" panose="020B0604020202020204" pitchFamily="34" charset="0"/>
              <a:buChar char="•"/>
            </a:pPr>
            <a:r>
              <a:rPr lang="en-US" dirty="0"/>
              <a:t>Azure Scheduler -&gt; Azure Service Bus</a:t>
            </a:r>
          </a:p>
          <a:p>
            <a:pPr marL="457200" lvl="1" indent="0">
              <a:buFont typeface="Arial" panose="020B0604020202020204" pitchFamily="34" charset="0"/>
              <a:buNone/>
            </a:pPr>
            <a:r>
              <a:rPr lang="en-US" dirty="0"/>
              <a:t>	- Complex, so god damn complex</a:t>
            </a:r>
          </a:p>
          <a:p>
            <a:pPr marL="457200" lvl="1" indent="0">
              <a:buFont typeface="Arial" panose="020B0604020202020204" pitchFamily="34" charset="0"/>
              <a:buNone/>
            </a:pPr>
            <a:r>
              <a:rPr lang="en-US" dirty="0"/>
              <a:t>	- All the limitations of Azure Jobs</a:t>
            </a:r>
          </a:p>
          <a:p>
            <a:pPr marL="457200" lvl="1" indent="0">
              <a:buFont typeface="Arial" panose="020B0604020202020204" pitchFamily="34" charset="0"/>
              <a:buNone/>
            </a:pPr>
            <a:endParaRPr lang="en-US" dirty="0"/>
          </a:p>
          <a:p>
            <a:r>
              <a:rPr lang="en-US" dirty="0"/>
              <a:t>* </a:t>
            </a:r>
            <a:r>
              <a:rPr lang="en-US" dirty="0" err="1"/>
              <a:t>Hangfire</a:t>
            </a:r>
            <a:endParaRPr lang="en-US" dirty="0"/>
          </a:p>
          <a:p>
            <a:r>
              <a:rPr lang="en-US" dirty="0"/>
              <a:t>	+ Easy to install</a:t>
            </a:r>
          </a:p>
          <a:p>
            <a:r>
              <a:rPr lang="en-US" dirty="0"/>
              <a:t>	- Uses websites resources</a:t>
            </a:r>
          </a:p>
          <a:p>
            <a:endParaRPr lang="en-US" dirty="0"/>
          </a:p>
          <a:p>
            <a:r>
              <a:rPr lang="en-US" dirty="0"/>
              <a:t>You can sort of see where this presentation is going.</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4</a:t>
            </a:fld>
            <a:endParaRPr lang="en-AU"/>
          </a:p>
        </p:txBody>
      </p:sp>
    </p:spTree>
    <p:extLst>
      <p:ext uri="{BB962C8B-B14F-4D97-AF65-F5344CB8AC3E}">
        <p14:creationId xmlns:p14="http://schemas.microsoft.com/office/powerpoint/2010/main" val="177747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What is Hangfire? Not much to it really…. It just does scheduling in a simple way!</a:t>
            </a:r>
            <a:r>
              <a:rPr lang="en-AU" sz="1200" b="0" i="0" u="none" strike="noStrike" kern="1200" dirty="0">
                <a:solidFill>
                  <a:schemeClr val="tx1"/>
                </a:solidFill>
                <a:effectLst/>
                <a:latin typeface="+mn-lt"/>
                <a:ea typeface="+mn-ea"/>
                <a:cs typeface="+mn-cs"/>
                <a:hlinkClick r:id="rId3"/>
              </a:rPr>
              <a:t> </a:t>
            </a:r>
            <a:endParaRPr lang="en-AU"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You program it in your application, and it uses your websites / applications resources. </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Negative to this is it may impact your websites performance with too many heavy jobs.</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If that becomes a problem you can created a dedicated website / app to process the jobs.</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The advantage of this over creating an azure function or </a:t>
            </a:r>
            <a:r>
              <a:rPr lang="en-AU" sz="1200" b="0" i="0" u="none" strike="noStrike" kern="1200" dirty="0" err="1">
                <a:solidFill>
                  <a:schemeClr val="tx1"/>
                </a:solidFill>
                <a:effectLst/>
                <a:latin typeface="+mn-lt"/>
                <a:ea typeface="+mn-ea"/>
                <a:cs typeface="+mn-cs"/>
              </a:rPr>
              <a:t>webjob</a:t>
            </a:r>
            <a:r>
              <a:rPr lang="en-AU" sz="1200" b="0" i="0" u="none" strike="noStrike" kern="1200" dirty="0">
                <a:solidFill>
                  <a:schemeClr val="tx1"/>
                </a:solidFill>
                <a:effectLst/>
                <a:latin typeface="+mn-lt"/>
                <a:ea typeface="+mn-ea"/>
                <a:cs typeface="+mn-cs"/>
              </a:rPr>
              <a:t>…. You are already deploying a website, now your just deploying 2.</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Source -&gt; you can use it for free LGPL 3.0. Use it for free, including it with your commercial applications.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Supports 4.5 and core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Storage: </a:t>
            </a:r>
            <a:r>
              <a:rPr lang="en-US" sz="1200" b="0" i="0" kern="1200" dirty="0" err="1">
                <a:solidFill>
                  <a:schemeClr val="tx1"/>
                </a:solidFill>
                <a:effectLst/>
                <a:latin typeface="+mn-lt"/>
                <a:ea typeface="+mn-ea"/>
                <a:cs typeface="+mn-cs"/>
              </a:rPr>
              <a:t>InMemory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Server,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Server Express, Azure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Database and Redis (paid version only)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will scale out if you decide to run multiple instances of your website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Built in retry for jobs… Yay? I suppose it stops me writing some defensive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uses your IOC so no need to get complex. </a:t>
            </a:r>
            <a:r>
              <a:rPr lang="en-US" sz="1200" b="0" i="0" kern="1200" dirty="0" err="1">
                <a:solidFill>
                  <a:schemeClr val="tx1"/>
                </a:solidFill>
                <a:effectLst/>
                <a:latin typeface="+mn-lt"/>
                <a:ea typeface="+mn-ea"/>
                <a:cs typeface="+mn-cs"/>
              </a:rPr>
              <a:t>Autofac</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cores built in.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anyone runs any free Azure sites, they can take a while to wake up, over the last week I’ve noticed that one running Hangfire just don’t go to sleep. I will need to play with this a bit more to see if there is any real cost involved but it’s potentially a good hack.</a:t>
            </a:r>
          </a:p>
        </p:txBody>
      </p:sp>
      <p:sp>
        <p:nvSpPr>
          <p:cNvPr id="4" name="Slide Number Placeholder 3"/>
          <p:cNvSpPr>
            <a:spLocks noGrp="1"/>
          </p:cNvSpPr>
          <p:nvPr>
            <p:ph type="sldNum" sz="quarter" idx="5"/>
          </p:nvPr>
        </p:nvSpPr>
        <p:spPr/>
        <p:txBody>
          <a:bodyPr/>
          <a:lstStyle/>
          <a:p>
            <a:fld id="{EAA27A8B-ABAB-48BB-8FEB-0BFA5443DB89}" type="slidenum">
              <a:rPr lang="en-AU" smtClean="0"/>
              <a:t>5</a:t>
            </a:fld>
            <a:endParaRPr lang="en-AU"/>
          </a:p>
        </p:txBody>
      </p:sp>
    </p:spTree>
    <p:extLst>
      <p:ext uri="{BB962C8B-B14F-4D97-AF65-F5344CB8AC3E}">
        <p14:creationId xmlns:p14="http://schemas.microsoft.com/office/powerpoint/2010/main" val="1835525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pretty cool.</a:t>
            </a:r>
          </a:p>
          <a:p>
            <a:pPr marL="171450" indent="-171450">
              <a:buFont typeface="Arial" panose="020B0604020202020204" pitchFamily="34" charset="0"/>
              <a:buChar char="•"/>
            </a:pPr>
            <a:r>
              <a:rPr lang="en-US" dirty="0"/>
              <a:t>Fire and forget Jobs -&gt; Tell it to Just do it.</a:t>
            </a:r>
          </a:p>
          <a:p>
            <a:pPr marL="171450" indent="-171450">
              <a:buFont typeface="Arial" panose="020B0604020202020204" pitchFamily="34" charset="0"/>
              <a:buChar char="•"/>
            </a:pPr>
            <a:r>
              <a:rPr lang="en-US" dirty="0"/>
              <a:t>Delayed jobs… That could be cool, process new customers after hours, 24 hour cart reminders?</a:t>
            </a:r>
          </a:p>
          <a:p>
            <a:pPr marL="171450" indent="-171450">
              <a:buFont typeface="Arial" panose="020B0604020202020204" pitchFamily="34" charset="0"/>
              <a:buChar char="•"/>
            </a:pPr>
            <a:r>
              <a:rPr lang="en-US" dirty="0"/>
              <a:t>Recurring jobs -&gt; The meat in a schedulers sandwich</a:t>
            </a:r>
          </a:p>
          <a:p>
            <a:pPr marL="171450" indent="-171450">
              <a:buFont typeface="Arial" panose="020B0604020202020204" pitchFamily="34" charset="0"/>
              <a:buChar char="•"/>
            </a:pPr>
            <a:r>
              <a:rPr lang="en-US" dirty="0"/>
              <a:t>Continuations -&gt; Because I want to put our complex business logic in a scheduler? </a:t>
            </a:r>
            <a:r>
              <a:rPr lang="en-US" dirty="0" err="1"/>
              <a:t>Im</a:t>
            </a:r>
            <a:r>
              <a:rPr lang="en-US" dirty="0"/>
              <a:t> sure there are use cases for</a:t>
            </a:r>
          </a:p>
          <a:p>
            <a:pPr marL="171450" indent="-171450">
              <a:buFont typeface="Arial" panose="020B0604020202020204" pitchFamily="34" charset="0"/>
              <a:buChar char="•"/>
            </a:pPr>
            <a:r>
              <a:rPr lang="en-US" dirty="0"/>
              <a:t>Batch… Because I want to put our complex business logic in a scheduler. // I can’t afford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am sure there are good reasons for the last 3, I just can’t think of any off the top of my head. Anyone?</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6</a:t>
            </a:fld>
            <a:endParaRPr lang="en-AU"/>
          </a:p>
        </p:txBody>
      </p:sp>
    </p:spTree>
    <p:extLst>
      <p:ext uri="{BB962C8B-B14F-4D97-AF65-F5344CB8AC3E}">
        <p14:creationId xmlns:p14="http://schemas.microsoft.com/office/powerpoint/2010/main" val="75087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Hangfire…. It is easy to install… Mostly. Once you dig into it the documentation can be a bit rough, but its pretty easy to google </a:t>
            </a:r>
            <a:r>
              <a:rPr lang="en-US" sz="1200" b="0" i="0" kern="1200" dirty="0" err="1">
                <a:solidFill>
                  <a:schemeClr val="tx1"/>
                </a:solidFill>
                <a:effectLst/>
                <a:latin typeface="+mn-lt"/>
                <a:ea typeface="+mn-ea"/>
                <a:cs typeface="+mn-cs"/>
              </a:rPr>
              <a:t>fu</a:t>
            </a:r>
            <a:r>
              <a:rPr lang="en-US" sz="1200" b="0" i="0" kern="1200" dirty="0">
                <a:solidFill>
                  <a:schemeClr val="tx1"/>
                </a:solidFill>
                <a:effectLst/>
                <a:latin typeface="+mn-lt"/>
                <a:ea typeface="+mn-ea"/>
                <a:cs typeface="+mn-cs"/>
              </a:rPr>
              <a:t> it.</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t>
            </a:r>
            <a:r>
              <a:rPr lang="en-AU" sz="1200" b="0" i="0" kern="1200" dirty="0">
                <a:solidFill>
                  <a:schemeClr val="tx1"/>
                </a:solidFill>
                <a:effectLst/>
                <a:latin typeface="+mn-lt"/>
                <a:ea typeface="+mn-ea"/>
                <a:cs typeface="+mn-cs"/>
              </a:rPr>
              <a:t>o, we are using the in memory as an example because I don’t want to set up a database because I don’t have free Azure credits…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t>
            </a:r>
            <a:r>
              <a:rPr lang="en-AU" sz="1200" b="0" i="0" kern="1200" dirty="0">
                <a:solidFill>
                  <a:schemeClr val="tx1"/>
                </a:solidFill>
                <a:effectLst/>
                <a:latin typeface="+mn-lt"/>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AU" sz="1200" b="0" i="0" kern="1200" dirty="0">
                <a:solidFill>
                  <a:schemeClr val="tx1"/>
                </a:solidFill>
                <a:effectLst/>
                <a:latin typeface="+mn-lt"/>
                <a:ea typeface="+mn-ea"/>
                <a:cs typeface="+mn-cs"/>
              </a:rPr>
              <a:t>Install-Package Hangfire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a:t>
            </a:r>
            <a:r>
              <a:rPr lang="en-AU" sz="1200" b="0" i="0" kern="1200" dirty="0" err="1">
                <a:solidFill>
                  <a:schemeClr val="tx1"/>
                </a:solidFill>
                <a:effectLst/>
                <a:latin typeface="+mn-lt"/>
                <a:ea typeface="+mn-ea"/>
                <a:cs typeface="+mn-cs"/>
              </a:rPr>
              <a:t>nstall</a:t>
            </a:r>
            <a:r>
              <a:rPr lang="en-AU" sz="1200" b="0" i="0" kern="1200" dirty="0">
                <a:solidFill>
                  <a:schemeClr val="tx1"/>
                </a:solidFill>
                <a:effectLst/>
                <a:latin typeface="+mn-lt"/>
                <a:ea typeface="+mn-ea"/>
                <a:cs typeface="+mn-cs"/>
              </a:rPr>
              <a:t>-Package </a:t>
            </a:r>
            <a:r>
              <a:rPr lang="en-AU" sz="1200" b="0" i="0" kern="1200" dirty="0" err="1">
                <a:solidFill>
                  <a:schemeClr val="tx1"/>
                </a:solidFill>
                <a:effectLst/>
                <a:latin typeface="+mn-lt"/>
                <a:ea typeface="+mn-ea"/>
                <a:cs typeface="+mn-cs"/>
              </a:rPr>
              <a:t>Hangfire.MemoryStorage.Core</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you </a:t>
            </a:r>
            <a:r>
              <a:rPr lang="en-US" sz="1200" b="0" i="0" kern="1200" dirty="0" err="1">
                <a:solidFill>
                  <a:schemeClr val="tx1"/>
                </a:solidFill>
                <a:effectLst/>
                <a:latin typeface="+mn-lt"/>
                <a:ea typeface="+mn-ea"/>
                <a:cs typeface="+mn-cs"/>
              </a:rPr>
              <a:t>ConfigureServices</a:t>
            </a:r>
            <a:r>
              <a:rPr lang="en-US" sz="1200" b="0" i="0" kern="1200" dirty="0">
                <a:solidFill>
                  <a:schemeClr val="tx1"/>
                </a:solidFill>
                <a:effectLst/>
                <a:latin typeface="+mn-lt"/>
                <a:ea typeface="+mn-ea"/>
                <a:cs typeface="+mn-cs"/>
              </a:rPr>
              <a:t> method in the Startup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config.AddHangfire</a:t>
            </a:r>
            <a:r>
              <a:rPr lang="en-US" sz="1200" b="0" i="0" kern="1200" dirty="0">
                <a:solidFill>
                  <a:schemeClr val="tx1"/>
                </a:solidFill>
                <a:effectLst/>
                <a:latin typeface="+mn-lt"/>
                <a:ea typeface="+mn-ea"/>
                <a:cs typeface="+mn-cs"/>
              </a:rPr>
              <a:t>({ x =&gt; </a:t>
            </a:r>
            <a:r>
              <a:rPr lang="en-US" sz="1200" b="0" i="0" kern="1200" dirty="0" err="1">
                <a:solidFill>
                  <a:schemeClr val="tx1"/>
                </a:solidFill>
                <a:effectLst/>
                <a:latin typeface="+mn-lt"/>
                <a:ea typeface="+mn-ea"/>
                <a:cs typeface="+mn-cs"/>
              </a:rPr>
              <a:t>x.UseMemoryStorage</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your Configure method of Startup class add:</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app.UseHangfirefileServer</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sym typeface="Wingdings" panose="05000000000000000000" pitchFamily="2" charset="2"/>
              </a:rPr>
              <a:t>this will start up your database or memory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sym typeface="Wingdings" panose="05000000000000000000" pitchFamily="2" charset="2"/>
              </a:rPr>
              <a:t>App.UseHangfireDashboard</a:t>
            </a:r>
            <a:r>
              <a:rPr lang="en-US" sz="1200" b="0" i="0" kern="1200" dirty="0">
                <a:solidFill>
                  <a:schemeClr val="tx1"/>
                </a:solidFill>
                <a:effectLst/>
                <a:latin typeface="+mn-lt"/>
                <a:ea typeface="+mn-ea"/>
                <a:cs typeface="+mn-cs"/>
                <a:sym typeface="Wingdings" panose="05000000000000000000" pitchFamily="2" charset="2"/>
              </a:rPr>
              <a:t>();  this will give you the dashboard… default path is /Hangfire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AA27A8B-ABAB-48BB-8FEB-0BFA5443DB89}" type="slidenum">
              <a:rPr lang="en-AU" smtClean="0"/>
              <a:t>7</a:t>
            </a:fld>
            <a:endParaRPr lang="en-AU"/>
          </a:p>
        </p:txBody>
      </p:sp>
    </p:spTree>
    <p:extLst>
      <p:ext uri="{BB962C8B-B14F-4D97-AF65-F5344CB8AC3E}">
        <p14:creationId xmlns:p14="http://schemas.microsoft.com/office/powerpoint/2010/main" val="174200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nice side add-on to Hangfire is Hangfire.Console… Which gives you logs in your Hangfire dashboard…. But I am getting a bit ahead of myself.</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a:t>
            </a:r>
            <a:br>
              <a:rPr lang="en-US" dirty="0"/>
            </a:br>
            <a:r>
              <a:rPr lang="en-US" dirty="0"/>
              <a:t>Install-Package Hangfire.Console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add to the </a:t>
            </a:r>
            <a:r>
              <a:rPr lang="en-US" dirty="0" err="1"/>
              <a:t>ConfigureServices</a:t>
            </a:r>
            <a:r>
              <a:rPr lang="en-US" dirty="0"/>
              <a:t> method:</a:t>
            </a:r>
          </a:p>
          <a:p>
            <a:pPr marL="0" indent="0">
              <a:buFont typeface="Arial" panose="020B0604020202020204" pitchFamily="34" charset="0"/>
              <a:buNone/>
            </a:pPr>
            <a:r>
              <a:rPr lang="en-US" dirty="0" err="1"/>
              <a:t>Config.UseConsole</a:t>
            </a:r>
            <a:r>
              <a:rPr lang="en-US" dirty="0"/>
              <a:t>();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8</a:t>
            </a:fld>
            <a:endParaRPr lang="en-AU"/>
          </a:p>
        </p:txBody>
      </p:sp>
    </p:spTree>
    <p:extLst>
      <p:ext uri="{BB962C8B-B14F-4D97-AF65-F5344CB8AC3E}">
        <p14:creationId xmlns:p14="http://schemas.microsoft.com/office/powerpoint/2010/main" val="201713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services.AddHangfire</a:t>
            </a:r>
            <a:r>
              <a:rPr lang="en-AU" sz="1200" kern="1200" dirty="0">
                <a:solidFill>
                  <a:schemeClr val="tx1"/>
                </a:solidFill>
                <a:latin typeface="+mn-lt"/>
                <a:ea typeface="+mn-ea"/>
                <a:cs typeface="+mn-cs"/>
              </a:rPr>
              <a:t>(config =&gt;</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config.UseMemoryStorage</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app.UseHangfireServer</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app.UseHangfireDashboard</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public class </a:t>
            </a:r>
            <a:r>
              <a:rPr lang="en-AU" sz="1200" kern="1200" dirty="0" err="1">
                <a:solidFill>
                  <a:schemeClr val="tx1"/>
                </a:solidFill>
                <a:latin typeface="+mn-lt"/>
                <a:ea typeface="+mn-ea"/>
                <a:cs typeface="+mn-cs"/>
              </a:rPr>
              <a:t>WidgetJob</a:t>
            </a:r>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public void Execute()</a:t>
            </a:r>
          </a:p>
          <a:p>
            <a:r>
              <a:rPr lang="en-AU" sz="1200" kern="1200" dirty="0">
                <a:solidFill>
                  <a:schemeClr val="tx1"/>
                </a:solidFill>
                <a:latin typeface="+mn-lt"/>
                <a:ea typeface="+mn-ea"/>
                <a:cs typeface="+mn-cs"/>
              </a:rPr>
              <a:t>        {</a:t>
            </a:r>
          </a:p>
          <a:p>
            <a:r>
              <a:rPr lang="nn-NO" sz="1200" kern="1200" dirty="0">
                <a:solidFill>
                  <a:schemeClr val="tx1"/>
                </a:solidFill>
                <a:latin typeface="+mn-lt"/>
                <a:ea typeface="+mn-ea"/>
                <a:cs typeface="+mn-cs"/>
              </a:rPr>
              <a:t>            for (int i = 1; i &lt;= 10; i++)</a:t>
            </a:r>
          </a:p>
          <a:p>
            <a:r>
              <a:rPr lang="en-AU" sz="1200" kern="1200" dirty="0">
                <a:solidFill>
                  <a:schemeClr val="tx1"/>
                </a:solidFill>
                <a:latin typeface="+mn-lt"/>
                <a:ea typeface="+mn-ea"/>
                <a:cs typeface="+mn-cs"/>
              </a:rPr>
              <a:t>            {</a:t>
            </a:r>
            <a:r>
              <a:rPr lang="en-US" sz="1200" kern="1200" dirty="0" err="1">
                <a:solidFill>
                  <a:schemeClr val="tx1"/>
                </a:solidFill>
                <a:latin typeface="+mn-lt"/>
                <a:ea typeface="+mn-ea"/>
                <a:cs typeface="+mn-cs"/>
              </a:rPr>
              <a:t>System.Threading.Thread.Sleep</a:t>
            </a:r>
            <a:r>
              <a:rPr lang="en-US" sz="1200" kern="1200" dirty="0">
                <a:solidFill>
                  <a:schemeClr val="tx1"/>
                </a:solidFill>
                <a:latin typeface="+mn-lt"/>
                <a:ea typeface="+mn-ea"/>
                <a:cs typeface="+mn-cs"/>
              </a:rPr>
              <a:t>(1000);</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RecurringJob.AddOrUpdate</a:t>
            </a:r>
            <a:r>
              <a:rPr lang="en-AU" sz="1200" kern="1200" dirty="0">
                <a:solidFill>
                  <a:schemeClr val="tx1"/>
                </a:solidFill>
                <a:latin typeface="+mn-lt"/>
                <a:ea typeface="+mn-ea"/>
                <a:cs typeface="+mn-cs"/>
              </a:rPr>
              <a:t>&lt;</a:t>
            </a:r>
            <a:r>
              <a:rPr lang="en-AU" sz="1200" kern="1200" dirty="0" err="1">
                <a:solidFill>
                  <a:schemeClr val="tx1"/>
                </a:solidFill>
                <a:latin typeface="+mn-lt"/>
                <a:ea typeface="+mn-ea"/>
                <a:cs typeface="+mn-cs"/>
              </a:rPr>
              <a:t>WidgetJob</a:t>
            </a:r>
            <a:r>
              <a:rPr lang="en-AU" sz="1200" kern="1200" dirty="0">
                <a:solidFill>
                  <a:schemeClr val="tx1"/>
                </a:solidFill>
                <a:latin typeface="+mn-lt"/>
                <a:ea typeface="+mn-ea"/>
                <a:cs typeface="+mn-cs"/>
              </a:rPr>
              <a:t>&gt;(x =&gt; </a:t>
            </a:r>
            <a:r>
              <a:rPr lang="en-AU" sz="1200" kern="1200" dirty="0" err="1">
                <a:solidFill>
                  <a:schemeClr val="tx1"/>
                </a:solidFill>
                <a:latin typeface="+mn-lt"/>
                <a:ea typeface="+mn-ea"/>
                <a:cs typeface="+mn-cs"/>
              </a:rPr>
              <a:t>x.Execute</a:t>
            </a:r>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Cron.Minutely</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config.UseConsole</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RecurringJob.AddOrUpdate</a:t>
            </a:r>
            <a:r>
              <a:rPr lang="en-AU" sz="1200" kern="1200" dirty="0">
                <a:solidFill>
                  <a:schemeClr val="tx1"/>
                </a:solidFill>
                <a:latin typeface="+mn-lt"/>
                <a:ea typeface="+mn-ea"/>
                <a:cs typeface="+mn-cs"/>
              </a:rPr>
              <a:t>&lt;</a:t>
            </a:r>
            <a:r>
              <a:rPr lang="en-AU" sz="1200" kern="1200" dirty="0" err="1">
                <a:solidFill>
                  <a:schemeClr val="tx1"/>
                </a:solidFill>
                <a:latin typeface="+mn-lt"/>
                <a:ea typeface="+mn-ea"/>
                <a:cs typeface="+mn-cs"/>
              </a:rPr>
              <a:t>WidgetJob</a:t>
            </a:r>
            <a:r>
              <a:rPr lang="en-AU" sz="1200" kern="1200" dirty="0">
                <a:solidFill>
                  <a:schemeClr val="tx1"/>
                </a:solidFill>
                <a:latin typeface="+mn-lt"/>
                <a:ea typeface="+mn-ea"/>
                <a:cs typeface="+mn-cs"/>
              </a:rPr>
              <a:t>&gt;(x =&gt; </a:t>
            </a:r>
            <a:r>
              <a:rPr lang="en-AU" sz="1200" kern="1200" dirty="0" err="1">
                <a:solidFill>
                  <a:schemeClr val="tx1"/>
                </a:solidFill>
                <a:latin typeface="+mn-lt"/>
                <a:ea typeface="+mn-ea"/>
                <a:cs typeface="+mn-cs"/>
              </a:rPr>
              <a:t>x.Execute</a:t>
            </a:r>
            <a:r>
              <a:rPr lang="en-AU" sz="1200" kern="1200" dirty="0">
                <a:solidFill>
                  <a:schemeClr val="tx1"/>
                </a:solidFill>
                <a:latin typeface="+mn-lt"/>
                <a:ea typeface="+mn-ea"/>
                <a:cs typeface="+mn-cs"/>
              </a:rPr>
              <a:t>(null), </a:t>
            </a:r>
            <a:r>
              <a:rPr lang="en-AU" sz="1200" kern="1200" dirty="0" err="1">
                <a:solidFill>
                  <a:schemeClr val="tx1"/>
                </a:solidFill>
                <a:latin typeface="+mn-lt"/>
                <a:ea typeface="+mn-ea"/>
                <a:cs typeface="+mn-cs"/>
              </a:rPr>
              <a:t>Cron.Minutely</a:t>
            </a:r>
            <a:r>
              <a:rPr lang="en-AU" sz="1200" kern="1200" dirty="0">
                <a:solidFill>
                  <a:schemeClr val="tx1"/>
                </a:solidFill>
                <a:latin typeface="+mn-lt"/>
                <a:ea typeface="+mn-ea"/>
                <a:cs typeface="+mn-cs"/>
              </a:rPr>
              <a:t>());</a:t>
            </a:r>
          </a:p>
          <a:p>
            <a:endParaRPr lang="en-AU"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public class </a:t>
            </a:r>
            <a:r>
              <a:rPr lang="en-AU" sz="1200" kern="1200" dirty="0" err="1">
                <a:solidFill>
                  <a:schemeClr val="tx1"/>
                </a:solidFill>
                <a:latin typeface="+mn-lt"/>
                <a:ea typeface="+mn-ea"/>
                <a:cs typeface="+mn-cs"/>
              </a:rPr>
              <a:t>WidgetJob</a:t>
            </a:r>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public void Execute(</a:t>
            </a:r>
            <a:r>
              <a:rPr lang="en-AU" sz="1200" kern="1200" dirty="0" err="1">
                <a:solidFill>
                  <a:schemeClr val="tx1"/>
                </a:solidFill>
                <a:latin typeface="+mn-lt"/>
                <a:ea typeface="+mn-ea"/>
                <a:cs typeface="+mn-cs"/>
              </a:rPr>
              <a:t>PerformContext</a:t>
            </a:r>
            <a:r>
              <a:rPr lang="en-AU" sz="1200" kern="1200" dirty="0">
                <a:solidFill>
                  <a:schemeClr val="tx1"/>
                </a:solidFill>
                <a:latin typeface="+mn-lt"/>
                <a:ea typeface="+mn-ea"/>
                <a:cs typeface="+mn-cs"/>
              </a:rPr>
              <a:t> context)</a:t>
            </a:r>
          </a:p>
          <a:p>
            <a:r>
              <a:rPr lang="en-AU" sz="1200" kern="1200" dirty="0">
                <a:solidFill>
                  <a:schemeClr val="tx1"/>
                </a:solidFill>
                <a:latin typeface="+mn-lt"/>
                <a:ea typeface="+mn-ea"/>
                <a:cs typeface="+mn-cs"/>
              </a:rPr>
              <a:t>        {</a:t>
            </a:r>
          </a:p>
          <a:p>
            <a:r>
              <a:rPr lang="nn-NO" sz="1200" kern="1200" dirty="0">
                <a:solidFill>
                  <a:schemeClr val="tx1"/>
                </a:solidFill>
                <a:latin typeface="+mn-lt"/>
                <a:ea typeface="+mn-ea"/>
                <a:cs typeface="+mn-cs"/>
              </a:rPr>
              <a:t>            for (int i = 1; i &lt;= 10; i++)</a:t>
            </a:r>
          </a:p>
          <a:p>
            <a:r>
              <a:rPr lang="en-AU"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context.WriteLine</a:t>
            </a:r>
            <a:r>
              <a:rPr lang="en-US" sz="1200" kern="1200" dirty="0">
                <a:solidFill>
                  <a:schemeClr val="tx1"/>
                </a:solidFill>
                <a:latin typeface="+mn-lt"/>
                <a:ea typeface="+mn-ea"/>
                <a:cs typeface="+mn-cs"/>
              </a:rPr>
              <a:t>($"Doing stuff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context.WriteProgressBar</a:t>
            </a:r>
            <a:r>
              <a:rPr lang="en-AU" sz="1200" kern="1200" dirty="0">
                <a:solidFill>
                  <a:schemeClr val="tx1"/>
                </a:solidFill>
                <a:latin typeface="+mn-lt"/>
                <a:ea typeface="+mn-ea"/>
                <a:cs typeface="+mn-cs"/>
              </a:rPr>
              <a:t>(</a:t>
            </a:r>
            <a:r>
              <a:rPr lang="en-AU" sz="1200" kern="1200" dirty="0" err="1">
                <a:solidFill>
                  <a:schemeClr val="tx1"/>
                </a:solidFill>
                <a:latin typeface="+mn-lt"/>
                <a:ea typeface="+mn-ea"/>
                <a:cs typeface="+mn-cs"/>
              </a:rPr>
              <a:t>i</a:t>
            </a:r>
            <a:r>
              <a:rPr lang="en-AU" sz="1200" kern="1200" dirty="0">
                <a:solidFill>
                  <a:schemeClr val="tx1"/>
                </a:solidFill>
                <a:latin typeface="+mn-lt"/>
                <a:ea typeface="+mn-ea"/>
                <a:cs typeface="+mn-cs"/>
              </a:rPr>
              <a:t> * 10);</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System.Threading.Thread.Sleep</a:t>
            </a:r>
            <a:r>
              <a:rPr lang="en-US" sz="1200" kern="1200" dirty="0">
                <a:solidFill>
                  <a:schemeClr val="tx1"/>
                </a:solidFill>
                <a:latin typeface="+mn-lt"/>
                <a:ea typeface="+mn-ea"/>
                <a:cs typeface="+mn-cs"/>
              </a:rPr>
              <a:t>(1000);</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AU"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9</a:t>
            </a:fld>
            <a:endParaRPr lang="en-AU"/>
          </a:p>
        </p:txBody>
      </p:sp>
    </p:spTree>
    <p:extLst>
      <p:ext uri="{BB962C8B-B14F-4D97-AF65-F5344CB8AC3E}">
        <p14:creationId xmlns:p14="http://schemas.microsoft.com/office/powerpoint/2010/main" val="1574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F41F-C233-491F-892E-0B3C516A0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88EF6A9-5625-4D71-9B4D-CD8C07DA8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284121B-D44E-48C4-B6A4-26692C307886}"/>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B52F8180-5722-4D6D-A50D-34BC334977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3D6701C-D8E8-437D-8214-510BFAEB7E66}"/>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56831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7FAE-2972-4F4B-8617-CADE484817D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488133F-A0E0-4EB6-A057-6BC0CC6CF5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147020-4232-4DDA-9B83-A4FF40C50BF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A86D415B-B42D-4806-9043-BD0B2F297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CCB6BA-486C-4B9E-8F1A-900A9EC4C077}"/>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89740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91FC3E-93D5-4DE6-B304-0FC461BE5F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D739E6B-CDD6-41E9-A257-AF64FD672D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5A71B2-415D-4ABC-A6D8-37BDC969824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08760A53-F960-497C-8FEB-B7CBA753D0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F04332-BB42-464C-B455-A0FF112D49E9}"/>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75228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0E0-63FD-4455-8ABB-88B3054E022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1A4FE8-3558-4CFC-A2F3-7D3422F93B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1ADE21-E9FD-4CE1-88EC-BBA5CDAD8F85}"/>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06BE119F-E9B2-4A2E-83D1-80A53D5C01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A96DDC-2F46-473B-A903-277AB761D063}"/>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14236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24A3-BEB8-4C9E-B935-6485D13882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99CCE86-6CC4-47CF-874C-4E1A0221D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B4E251-2FAB-4559-A8FB-A1F7C14A50F9}"/>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A00CE23E-73F2-4DC6-84EE-4C967CEF9E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F078D6-8270-4BB7-BB88-84196DC17A12}"/>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8128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AECE-68F3-445E-8421-79EFEBBEC56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99807BB-0669-46B8-88BB-57B74CB625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C0A2F75-ACD1-4F0E-A722-AD91EFA8B3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E6EC807-E188-4632-A8D7-B2F28414C52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446FF353-E123-4C9E-B15F-7FF02E36CE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3DEB56-7DA7-43E1-B3B1-C9AC465925EB}"/>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6110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E492-2EDC-465B-9D31-100407C139F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7BD6B80-0F7C-4FA6-B01B-57D46A819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CE286B-7EA1-43A2-834A-DAAB860A2E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001D45C-09B9-4F83-8150-AE5E073C0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1FA786-7C32-47DA-AFFF-7713259786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930E764-DF6A-4BF1-8F4A-703922FAD451}"/>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8" name="Footer Placeholder 7">
            <a:extLst>
              <a:ext uri="{FF2B5EF4-FFF2-40B4-BE49-F238E27FC236}">
                <a16:creationId xmlns:a16="http://schemas.microsoft.com/office/drawing/2014/main" id="{BC50EB68-6D4F-40CF-84FB-E35AD24EEB4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D3CEBF8-2336-4144-8803-5483CC7A6D04}"/>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63049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21DA-7803-41A2-A194-DD1311E5C43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2F3CC6E-0F7E-4081-88AC-DFF584E07ACC}"/>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4" name="Footer Placeholder 3">
            <a:extLst>
              <a:ext uri="{FF2B5EF4-FFF2-40B4-BE49-F238E27FC236}">
                <a16:creationId xmlns:a16="http://schemas.microsoft.com/office/drawing/2014/main" id="{167D153B-B722-43A7-8BBE-9B3F520E31A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604112-0AE7-4CCF-938C-28D91010B660}"/>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034767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539DE-4AE1-49DD-884F-F3F065536389}"/>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3" name="Footer Placeholder 2">
            <a:extLst>
              <a:ext uri="{FF2B5EF4-FFF2-40B4-BE49-F238E27FC236}">
                <a16:creationId xmlns:a16="http://schemas.microsoft.com/office/drawing/2014/main" id="{D11810C2-8406-4A26-83EC-5D16541BE9E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43DBA3E-26A7-4C5F-883E-A65E1AAA5A0A}"/>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34759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9102-F7A8-4A29-A0F1-F236B7BC0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85CDF2A-4532-492D-BD1D-F2883DA05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15EA4E4-4ACE-4CF1-A2F9-619F2C028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266E3D-7969-4613-94A4-4F7420ABB811}"/>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B7072061-C851-4268-9109-DE9E8F0C5E0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FDA336-5D54-44E9-A5D4-B6E5C9AE9F88}"/>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9258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126-7A4C-4260-BD5F-848DC964A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40B66D8-81B3-4BC3-BAFE-F566A7E2C8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9397A8F-ADDB-44BE-86AF-309E61AA0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ED3BA-4D46-4B0D-8F52-6E90420EBD64}"/>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A3B5AD87-4D90-45F9-8866-53CD0FC8A0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AB70168-9E32-4029-993F-62C7C1701CEC}"/>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73369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6735B-BB8D-479A-849C-BD71E3AC7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2CD96B3-14AC-4C40-9085-B5F5ECF97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450DD5-8526-409F-BE25-60E41F9A8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7819230E-6FBB-4E37-9EF3-942070DC9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42D7DB4-4F93-4B7F-835C-B96F1B504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C7884-679B-4467-B493-D7B5F140F6EE}" type="slidenum">
              <a:rPr lang="en-AU" smtClean="0"/>
              <a:t>‹#›</a:t>
            </a:fld>
            <a:endParaRPr lang="en-AU"/>
          </a:p>
        </p:txBody>
      </p:sp>
    </p:spTree>
    <p:extLst>
      <p:ext uri="{BB962C8B-B14F-4D97-AF65-F5344CB8AC3E}">
        <p14:creationId xmlns:p14="http://schemas.microsoft.com/office/powerpoint/2010/main" val="20908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elVin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9.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github.com/JoelViney/SchedulerTalk" TargetMode="External"/><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schedulertalkapi.azurewebsites.net/hangfire" TargetMode="External"/><Relationship Id="rId4" Type="http://schemas.openxmlformats.org/officeDocument/2006/relationships/hyperlink" Target="https://schedulertalk.azurewebsites.n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hangfire.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azure.microsoft.com/en-au/services/logic-apps/" TargetMode="External"/><Relationship Id="rId4" Type="http://schemas.openxmlformats.org/officeDocument/2006/relationships/hyperlink" Target="https://github.com/pieceofsummer/Hangfire.Conso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ustomXml" Target="../ink/ink5.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3C3-DD22-4236-8215-7B302197B875}"/>
              </a:ext>
            </a:extLst>
          </p:cNvPr>
          <p:cNvSpPr>
            <a:spLocks noGrp="1"/>
          </p:cNvSpPr>
          <p:nvPr>
            <p:ph type="ctrTitle"/>
          </p:nvPr>
        </p:nvSpPr>
        <p:spPr>
          <a:xfrm>
            <a:off x="1524000" y="1122363"/>
            <a:ext cx="9144000" cy="1655762"/>
          </a:xfrm>
        </p:spPr>
        <p:txBody>
          <a:bodyPr>
            <a:normAutofit/>
          </a:bodyPr>
          <a:lstStyle/>
          <a:p>
            <a:r>
              <a:rPr lang="en-US" dirty="0"/>
              <a:t>Background Processing</a:t>
            </a:r>
            <a:endParaRPr lang="en-AU" dirty="0"/>
          </a:p>
        </p:txBody>
      </p:sp>
      <p:sp>
        <p:nvSpPr>
          <p:cNvPr id="3" name="Subtitle 2">
            <a:extLst>
              <a:ext uri="{FF2B5EF4-FFF2-40B4-BE49-F238E27FC236}">
                <a16:creationId xmlns:a16="http://schemas.microsoft.com/office/drawing/2014/main" id="{FFD7512B-4648-4E64-8416-E1F17A082BAF}"/>
              </a:ext>
            </a:extLst>
          </p:cNvPr>
          <p:cNvSpPr>
            <a:spLocks noGrp="1"/>
          </p:cNvSpPr>
          <p:nvPr>
            <p:ph type="subTitle" idx="1"/>
          </p:nvPr>
        </p:nvSpPr>
        <p:spPr>
          <a:xfrm>
            <a:off x="1524000" y="3021496"/>
            <a:ext cx="9144000" cy="2236304"/>
          </a:xfrm>
        </p:spPr>
        <p:txBody>
          <a:bodyPr>
            <a:normAutofit/>
          </a:bodyPr>
          <a:lstStyle/>
          <a:p>
            <a:r>
              <a:rPr lang="en-US" sz="4000" dirty="0"/>
              <a:t> </a:t>
            </a:r>
            <a:r>
              <a:rPr lang="en-US" sz="4000" dirty="0" err="1"/>
              <a:t>Hangfire</a:t>
            </a:r>
            <a:r>
              <a:rPr lang="en-US" sz="4000" dirty="0"/>
              <a:t> v Microsoft Logic Apps</a:t>
            </a:r>
            <a:endParaRPr lang="en-AU" sz="4000" dirty="0"/>
          </a:p>
        </p:txBody>
      </p:sp>
      <p:pic>
        <p:nvPicPr>
          <p:cNvPr id="7" name="Picture 6">
            <a:extLst>
              <a:ext uri="{FF2B5EF4-FFF2-40B4-BE49-F238E27FC236}">
                <a16:creationId xmlns:a16="http://schemas.microsoft.com/office/drawing/2014/main" id="{6BA10578-FC89-4E35-8969-8FFD55AF1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530" y="4295233"/>
            <a:ext cx="3850267" cy="1925134"/>
          </a:xfrm>
          <a:prstGeom prst="rect">
            <a:avLst/>
          </a:prstGeom>
        </p:spPr>
      </p:pic>
      <p:pic>
        <p:nvPicPr>
          <p:cNvPr id="11" name="Picture 10">
            <a:extLst>
              <a:ext uri="{FF2B5EF4-FFF2-40B4-BE49-F238E27FC236}">
                <a16:creationId xmlns:a16="http://schemas.microsoft.com/office/drawing/2014/main" id="{DBA2613E-FCCE-44A0-B2D8-B46D8F541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96" y="4315101"/>
            <a:ext cx="2615385" cy="190526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E86B2D9-CEC0-43AD-AA66-4600DEE88826}"/>
                  </a:ext>
                </a:extLst>
              </p14:cNvPr>
              <p14:cNvContentPartPr/>
              <p14:nvPr/>
            </p14:nvContentPartPr>
            <p14:xfrm>
              <a:off x="1412216" y="5541002"/>
              <a:ext cx="3152160" cy="42840"/>
            </p14:xfrm>
          </p:contentPart>
        </mc:Choice>
        <mc:Fallback xmlns="">
          <p:pic>
            <p:nvPicPr>
              <p:cNvPr id="15" name="Ink 14">
                <a:extLst>
                  <a:ext uri="{FF2B5EF4-FFF2-40B4-BE49-F238E27FC236}">
                    <a16:creationId xmlns:a16="http://schemas.microsoft.com/office/drawing/2014/main" id="{8E86B2D9-CEC0-43AD-AA66-4600DEE88826}"/>
                  </a:ext>
                </a:extLst>
              </p:cNvPr>
              <p:cNvPicPr/>
              <p:nvPr/>
            </p:nvPicPr>
            <p:blipFill>
              <a:blip r:embed="rId6"/>
              <a:stretch>
                <a:fillRect/>
              </a:stretch>
            </p:blipFill>
            <p:spPr>
              <a:xfrm>
                <a:off x="1403216" y="5532002"/>
                <a:ext cx="316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8E092475-C29E-48B2-B264-22369CE51A69}"/>
                  </a:ext>
                </a:extLst>
              </p14:cNvPr>
              <p14:cNvContentPartPr/>
              <p14:nvPr/>
            </p14:nvContentPartPr>
            <p14:xfrm>
              <a:off x="1097936" y="5966522"/>
              <a:ext cx="3311640" cy="710640"/>
            </p14:xfrm>
          </p:contentPart>
        </mc:Choice>
        <mc:Fallback xmlns="">
          <p:pic>
            <p:nvPicPr>
              <p:cNvPr id="16" name="Ink 15">
                <a:extLst>
                  <a:ext uri="{FF2B5EF4-FFF2-40B4-BE49-F238E27FC236}">
                    <a16:creationId xmlns:a16="http://schemas.microsoft.com/office/drawing/2014/main" id="{8E092475-C29E-48B2-B264-22369CE51A69}"/>
                  </a:ext>
                </a:extLst>
              </p:cNvPr>
              <p:cNvPicPr/>
              <p:nvPr/>
            </p:nvPicPr>
            <p:blipFill>
              <a:blip r:embed="rId8"/>
              <a:stretch>
                <a:fillRect/>
              </a:stretch>
            </p:blipFill>
            <p:spPr>
              <a:xfrm>
                <a:off x="1089296" y="5957522"/>
                <a:ext cx="3329280" cy="728280"/>
              </a:xfrm>
              <a:prstGeom prst="rect">
                <a:avLst/>
              </a:prstGeom>
            </p:spPr>
          </p:pic>
        </mc:Fallback>
      </mc:AlternateContent>
    </p:spTree>
    <p:extLst>
      <p:ext uri="{BB962C8B-B14F-4D97-AF65-F5344CB8AC3E}">
        <p14:creationId xmlns:p14="http://schemas.microsoft.com/office/powerpoint/2010/main" val="3457840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4DEC-D5AE-4FE0-8C1E-E614D1D5251E}"/>
              </a:ext>
            </a:extLst>
          </p:cNvPr>
          <p:cNvSpPr>
            <a:spLocks noGrp="1"/>
          </p:cNvSpPr>
          <p:nvPr>
            <p:ph type="title"/>
          </p:nvPr>
        </p:nvSpPr>
        <p:spPr/>
        <p:txBody>
          <a:bodyPr/>
          <a:lstStyle/>
          <a:p>
            <a:r>
              <a:rPr lang="en-AU" dirty="0"/>
              <a:t>Hangfire Dashboard</a:t>
            </a:r>
          </a:p>
        </p:txBody>
      </p:sp>
      <p:pic>
        <p:nvPicPr>
          <p:cNvPr id="5" name="Content Placeholder 4">
            <a:extLst>
              <a:ext uri="{FF2B5EF4-FFF2-40B4-BE49-F238E27FC236}">
                <a16:creationId xmlns:a16="http://schemas.microsoft.com/office/drawing/2014/main" id="{F77ED750-1CAC-4121-A54F-4C3C0ADA7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8856"/>
            <a:ext cx="5211605" cy="5031131"/>
          </a:xfrm>
        </p:spPr>
      </p:pic>
      <p:pic>
        <p:nvPicPr>
          <p:cNvPr id="9" name="Picture 8">
            <a:extLst>
              <a:ext uri="{FF2B5EF4-FFF2-40B4-BE49-F238E27FC236}">
                <a16:creationId xmlns:a16="http://schemas.microsoft.com/office/drawing/2014/main" id="{064ABC1D-6334-4D61-8823-1575BE7A1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664" y="1408856"/>
            <a:ext cx="5244342" cy="5031131"/>
          </a:xfrm>
          <a:prstGeom prst="rect">
            <a:avLst/>
          </a:prstGeom>
        </p:spPr>
      </p:pic>
    </p:spTree>
    <p:extLst>
      <p:ext uri="{BB962C8B-B14F-4D97-AF65-F5344CB8AC3E}">
        <p14:creationId xmlns:p14="http://schemas.microsoft.com/office/powerpoint/2010/main" val="42581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94B3-B399-4E2A-A76A-36D16DED925A}"/>
              </a:ext>
            </a:extLst>
          </p:cNvPr>
          <p:cNvSpPr>
            <a:spLocks noGrp="1"/>
          </p:cNvSpPr>
          <p:nvPr>
            <p:ph type="title"/>
          </p:nvPr>
        </p:nvSpPr>
        <p:spPr/>
        <p:txBody>
          <a:bodyPr/>
          <a:lstStyle/>
          <a:p>
            <a:r>
              <a:rPr lang="en-US" dirty="0"/>
              <a:t>Hangfire Dashboard II</a:t>
            </a:r>
            <a:endParaRPr lang="en-AU" dirty="0"/>
          </a:p>
        </p:txBody>
      </p:sp>
      <p:pic>
        <p:nvPicPr>
          <p:cNvPr id="5" name="Content Placeholder 4">
            <a:extLst>
              <a:ext uri="{FF2B5EF4-FFF2-40B4-BE49-F238E27FC236}">
                <a16:creationId xmlns:a16="http://schemas.microsoft.com/office/drawing/2014/main" id="{5A7DC955-40BF-4809-8460-B38ED02B6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012" y="1315552"/>
            <a:ext cx="5257800" cy="5081364"/>
          </a:xfrm>
        </p:spPr>
      </p:pic>
      <p:pic>
        <p:nvPicPr>
          <p:cNvPr id="7" name="Picture 6">
            <a:extLst>
              <a:ext uri="{FF2B5EF4-FFF2-40B4-BE49-F238E27FC236}">
                <a16:creationId xmlns:a16="http://schemas.microsoft.com/office/drawing/2014/main" id="{4725ACE4-4D7C-4BE9-8C5B-62C438FAC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90" y="1315552"/>
            <a:ext cx="5273840" cy="5081364"/>
          </a:xfrm>
          <a:prstGeom prst="rect">
            <a:avLst/>
          </a:prstGeom>
        </p:spPr>
      </p:pic>
    </p:spTree>
    <p:extLst>
      <p:ext uri="{BB962C8B-B14F-4D97-AF65-F5344CB8AC3E}">
        <p14:creationId xmlns:p14="http://schemas.microsoft.com/office/powerpoint/2010/main" val="191131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2A9A15-D3D6-4A85-A34A-23C7546754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6463" y="524436"/>
            <a:ext cx="7806414" cy="5398994"/>
          </a:xfrm>
        </p:spPr>
      </p:pic>
    </p:spTree>
    <p:extLst>
      <p:ext uri="{BB962C8B-B14F-4D97-AF65-F5344CB8AC3E}">
        <p14:creationId xmlns:p14="http://schemas.microsoft.com/office/powerpoint/2010/main" val="394622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CA5CC0-7D79-4A0E-BE96-4C81838053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300" y="167952"/>
            <a:ext cx="9415311" cy="6271813"/>
          </a:xfrm>
        </p:spPr>
      </p:pic>
      <p:pic>
        <p:nvPicPr>
          <p:cNvPr id="7" name="Picture 6">
            <a:extLst>
              <a:ext uri="{FF2B5EF4-FFF2-40B4-BE49-F238E27FC236}">
                <a16:creationId xmlns:a16="http://schemas.microsoft.com/office/drawing/2014/main" id="{1FCC0D11-C79B-40E3-A064-94A885E6C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300" y="167952"/>
            <a:ext cx="4218325" cy="3048080"/>
          </a:xfrm>
          <a:prstGeom prst="rect">
            <a:avLst/>
          </a:prstGeom>
        </p:spPr>
      </p:pic>
      <p:pic>
        <p:nvPicPr>
          <p:cNvPr id="9" name="Picture 8">
            <a:extLst>
              <a:ext uri="{FF2B5EF4-FFF2-40B4-BE49-F238E27FC236}">
                <a16:creationId xmlns:a16="http://schemas.microsoft.com/office/drawing/2014/main" id="{3C80F040-EC9C-46B0-8BC1-57E82A5B3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272" y="167952"/>
            <a:ext cx="4202339" cy="4237653"/>
          </a:xfrm>
          <a:prstGeom prst="rect">
            <a:avLst/>
          </a:prstGeom>
        </p:spPr>
      </p:pic>
    </p:spTree>
    <p:extLst>
      <p:ext uri="{BB962C8B-B14F-4D97-AF65-F5344CB8AC3E}">
        <p14:creationId xmlns:p14="http://schemas.microsoft.com/office/powerpoint/2010/main" val="384749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3F0B8-2C12-4AAA-BFBA-B6E1046C83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0866" y="97634"/>
            <a:ext cx="3850267" cy="1925134"/>
          </a:xfrm>
        </p:spPr>
      </p:pic>
      <p:sp>
        <p:nvSpPr>
          <p:cNvPr id="6" name="Content Placeholder 2">
            <a:extLst>
              <a:ext uri="{FF2B5EF4-FFF2-40B4-BE49-F238E27FC236}">
                <a16:creationId xmlns:a16="http://schemas.microsoft.com/office/drawing/2014/main" id="{A885D51E-C832-4E15-A3A3-D0AB851EEC10}"/>
              </a:ext>
            </a:extLst>
          </p:cNvPr>
          <p:cNvSpPr txBox="1">
            <a:spLocks/>
          </p:cNvSpPr>
          <p:nvPr/>
        </p:nvSpPr>
        <p:spPr>
          <a:xfrm>
            <a:off x="838200" y="2204113"/>
            <a:ext cx="10515600" cy="3972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2016, we launched Azure Logic Apps, which includes the ability to configure and run scheduled jobs as well as </a:t>
            </a:r>
            <a:r>
              <a:rPr lang="en-US" strike="sngStrike" dirty="0"/>
              <a:t>advanced workflow features</a:t>
            </a:r>
            <a:r>
              <a:rPr lang="en-US" dirty="0"/>
              <a:t> </a:t>
            </a:r>
            <a:r>
              <a:rPr lang="en-US" i="1" dirty="0"/>
              <a:t>other stuff</a:t>
            </a:r>
            <a:r>
              <a:rPr lang="en-US" dirty="0"/>
              <a:t>.”</a:t>
            </a:r>
          </a:p>
          <a:p>
            <a:r>
              <a:rPr lang="en-US" dirty="0"/>
              <a:t>Microsoft Flow</a:t>
            </a:r>
          </a:p>
          <a:p>
            <a:r>
              <a:rPr lang="en-US" dirty="0"/>
              <a:t>Workflow engine</a:t>
            </a:r>
          </a:p>
          <a:p>
            <a:r>
              <a:rPr lang="en-US" dirty="0"/>
              <a:t>200+ Connectors</a:t>
            </a:r>
          </a:p>
          <a:p>
            <a:endParaRPr lang="en-AU" dirty="0"/>
          </a:p>
        </p:txBody>
      </p:sp>
      <p:pic>
        <p:nvPicPr>
          <p:cNvPr id="12" name="Picture 11">
            <a:extLst>
              <a:ext uri="{FF2B5EF4-FFF2-40B4-BE49-F238E27FC236}">
                <a16:creationId xmlns:a16="http://schemas.microsoft.com/office/drawing/2014/main" id="{C6C86D6E-BF37-43BA-8273-6599704D0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086" y="3588516"/>
            <a:ext cx="4394580" cy="2661078"/>
          </a:xfrm>
          <a:prstGeom prst="rect">
            <a:avLst/>
          </a:prstGeom>
        </p:spPr>
      </p:pic>
    </p:spTree>
    <p:extLst>
      <p:ext uri="{BB962C8B-B14F-4D97-AF65-F5344CB8AC3E}">
        <p14:creationId xmlns:p14="http://schemas.microsoft.com/office/powerpoint/2010/main" val="380583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AAC9-13F2-450B-9051-A6C40718E6B0}"/>
              </a:ext>
            </a:extLst>
          </p:cNvPr>
          <p:cNvSpPr>
            <a:spLocks noGrp="1"/>
          </p:cNvSpPr>
          <p:nvPr>
            <p:ph type="title"/>
          </p:nvPr>
        </p:nvSpPr>
        <p:spPr/>
        <p:txBody>
          <a:bodyPr/>
          <a:lstStyle/>
          <a:p>
            <a:r>
              <a:rPr lang="en-AU" dirty="0"/>
              <a:t>Azure Logic Apps</a:t>
            </a:r>
          </a:p>
        </p:txBody>
      </p:sp>
      <p:pic>
        <p:nvPicPr>
          <p:cNvPr id="5" name="Content Placeholder 4">
            <a:extLst>
              <a:ext uri="{FF2B5EF4-FFF2-40B4-BE49-F238E27FC236}">
                <a16:creationId xmlns:a16="http://schemas.microsoft.com/office/drawing/2014/main" id="{786BF8FB-7056-4DF0-B98C-AC56E65184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1002" y="1476018"/>
            <a:ext cx="9027995" cy="5171236"/>
          </a:xfrm>
        </p:spPr>
      </p:pic>
    </p:spTree>
    <p:extLst>
      <p:ext uri="{BB962C8B-B14F-4D97-AF65-F5344CB8AC3E}">
        <p14:creationId xmlns:p14="http://schemas.microsoft.com/office/powerpoint/2010/main" val="200430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roducingazurelogicapps_mid">
            <a:hlinkClick r:id="" action="ppaction://media"/>
            <a:extLst>
              <a:ext uri="{FF2B5EF4-FFF2-40B4-BE49-F238E27FC236}">
                <a16:creationId xmlns:a16="http://schemas.microsoft.com/office/drawing/2014/main" id="{361C7EF3-3B28-4A73-823E-BA5D6B710A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1137" y="1007706"/>
            <a:ext cx="9322532" cy="5243804"/>
          </a:xfrm>
        </p:spPr>
      </p:pic>
      <p:sp>
        <p:nvSpPr>
          <p:cNvPr id="11" name="Title 1">
            <a:extLst>
              <a:ext uri="{FF2B5EF4-FFF2-40B4-BE49-F238E27FC236}">
                <a16:creationId xmlns:a16="http://schemas.microsoft.com/office/drawing/2014/main" id="{7B23189A-FAC5-45F3-9D93-3210F0851286}"/>
              </a:ext>
            </a:extLst>
          </p:cNvPr>
          <p:cNvSpPr>
            <a:spLocks noGrp="1"/>
          </p:cNvSpPr>
          <p:nvPr>
            <p:ph type="title"/>
          </p:nvPr>
        </p:nvSpPr>
        <p:spPr>
          <a:xfrm>
            <a:off x="838200" y="365125"/>
            <a:ext cx="10515600" cy="642581"/>
          </a:xfrm>
        </p:spPr>
        <p:txBody>
          <a:bodyPr>
            <a:normAutofit fontScale="90000"/>
          </a:bodyPr>
          <a:lstStyle/>
          <a:p>
            <a:r>
              <a:rPr lang="en-US" dirty="0"/>
              <a:t>Microsoft Marketing 301</a:t>
            </a:r>
            <a:endParaRPr lang="en-AU" dirty="0"/>
          </a:p>
        </p:txBody>
      </p:sp>
    </p:spTree>
    <p:extLst>
      <p:ext uri="{BB962C8B-B14F-4D97-AF65-F5344CB8AC3E}">
        <p14:creationId xmlns:p14="http://schemas.microsoft.com/office/powerpoint/2010/main" val="13395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A322-2878-4AE6-9D39-410428543DE2}"/>
              </a:ext>
            </a:extLst>
          </p:cNvPr>
          <p:cNvSpPr>
            <a:spLocks noGrp="1"/>
          </p:cNvSpPr>
          <p:nvPr>
            <p:ph type="title"/>
          </p:nvPr>
        </p:nvSpPr>
        <p:spPr/>
        <p:txBody>
          <a:bodyPr/>
          <a:lstStyle/>
          <a:p>
            <a:r>
              <a:rPr lang="en-US" dirty="0"/>
              <a:t>Creating a Logic App</a:t>
            </a:r>
            <a:endParaRPr lang="en-AU" dirty="0"/>
          </a:p>
        </p:txBody>
      </p:sp>
      <p:pic>
        <p:nvPicPr>
          <p:cNvPr id="5" name="Content Placeholder 4">
            <a:extLst>
              <a:ext uri="{FF2B5EF4-FFF2-40B4-BE49-F238E27FC236}">
                <a16:creationId xmlns:a16="http://schemas.microsoft.com/office/drawing/2014/main" id="{4C1848F4-C040-409D-B53D-47A9AE748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389" y="1734231"/>
            <a:ext cx="5119221" cy="4351338"/>
          </a:xfrm>
        </p:spPr>
      </p:pic>
    </p:spTree>
    <p:extLst>
      <p:ext uri="{BB962C8B-B14F-4D97-AF65-F5344CB8AC3E}">
        <p14:creationId xmlns:p14="http://schemas.microsoft.com/office/powerpoint/2010/main" val="261829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5BFA-15FD-45F4-A785-4E094229902F}"/>
              </a:ext>
            </a:extLst>
          </p:cNvPr>
          <p:cNvSpPr>
            <a:spLocks noGrp="1"/>
          </p:cNvSpPr>
          <p:nvPr>
            <p:ph type="title"/>
          </p:nvPr>
        </p:nvSpPr>
        <p:spPr/>
        <p:txBody>
          <a:bodyPr/>
          <a:lstStyle/>
          <a:p>
            <a:r>
              <a:rPr lang="en-US" dirty="0"/>
              <a:t>Creating a Logic App II</a:t>
            </a:r>
            <a:endParaRPr lang="en-AU" dirty="0"/>
          </a:p>
        </p:txBody>
      </p:sp>
      <p:pic>
        <p:nvPicPr>
          <p:cNvPr id="5" name="Content Placeholder 4">
            <a:extLst>
              <a:ext uri="{FF2B5EF4-FFF2-40B4-BE49-F238E27FC236}">
                <a16:creationId xmlns:a16="http://schemas.microsoft.com/office/drawing/2014/main" id="{2E2EBBD5-D68B-40A9-9559-9F6C0E3F1E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685" y="1825625"/>
            <a:ext cx="5614629" cy="4351338"/>
          </a:xfrm>
        </p:spPr>
      </p:pic>
    </p:spTree>
    <p:extLst>
      <p:ext uri="{BB962C8B-B14F-4D97-AF65-F5344CB8AC3E}">
        <p14:creationId xmlns:p14="http://schemas.microsoft.com/office/powerpoint/2010/main" val="11762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A256-1091-4076-86F1-D79FCE024F72}"/>
              </a:ext>
            </a:extLst>
          </p:cNvPr>
          <p:cNvSpPr>
            <a:spLocks noGrp="1"/>
          </p:cNvSpPr>
          <p:nvPr>
            <p:ph type="title"/>
          </p:nvPr>
        </p:nvSpPr>
        <p:spPr/>
        <p:txBody>
          <a:bodyPr/>
          <a:lstStyle/>
          <a:p>
            <a:r>
              <a:rPr lang="en-US" dirty="0"/>
              <a:t>Create a Scheduled Job….</a:t>
            </a:r>
            <a:endParaRPr lang="en-AU" dirty="0"/>
          </a:p>
        </p:txBody>
      </p:sp>
      <p:pic>
        <p:nvPicPr>
          <p:cNvPr id="12" name="Content Placeholder 11">
            <a:extLst>
              <a:ext uri="{FF2B5EF4-FFF2-40B4-BE49-F238E27FC236}">
                <a16:creationId xmlns:a16="http://schemas.microsoft.com/office/drawing/2014/main" id="{6198F0FD-6BC0-4112-99A5-9DF11BC711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6863" y="1690688"/>
            <a:ext cx="5278437" cy="4351338"/>
          </a:xfr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ADF2CAC-9932-4B75-93DC-642D102FB55D}"/>
                  </a:ext>
                </a:extLst>
              </p14:cNvPr>
              <p14:cNvContentPartPr/>
              <p14:nvPr/>
            </p14:nvContentPartPr>
            <p14:xfrm>
              <a:off x="4900695" y="5149014"/>
              <a:ext cx="1788480" cy="1090440"/>
            </p14:xfrm>
          </p:contentPart>
        </mc:Choice>
        <mc:Fallback>
          <p:pic>
            <p:nvPicPr>
              <p:cNvPr id="13" name="Ink 12">
                <a:extLst>
                  <a:ext uri="{FF2B5EF4-FFF2-40B4-BE49-F238E27FC236}">
                    <a16:creationId xmlns:a16="http://schemas.microsoft.com/office/drawing/2014/main" id="{6ADF2CAC-9932-4B75-93DC-642D102FB55D}"/>
                  </a:ext>
                </a:extLst>
              </p:cNvPr>
              <p:cNvPicPr/>
              <p:nvPr/>
            </p:nvPicPr>
            <p:blipFill>
              <a:blip r:embed="rId5"/>
              <a:stretch>
                <a:fillRect/>
              </a:stretch>
            </p:blipFill>
            <p:spPr>
              <a:xfrm>
                <a:off x="4847055" y="5041374"/>
                <a:ext cx="1896120" cy="1306080"/>
              </a:xfrm>
              <a:prstGeom prst="rect">
                <a:avLst/>
              </a:prstGeom>
            </p:spPr>
          </p:pic>
        </mc:Fallback>
      </mc:AlternateContent>
    </p:spTree>
    <p:extLst>
      <p:ext uri="{BB962C8B-B14F-4D97-AF65-F5344CB8AC3E}">
        <p14:creationId xmlns:p14="http://schemas.microsoft.com/office/powerpoint/2010/main" val="340819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CBE9-1098-4B58-AC64-5DE36FB30C59}"/>
              </a:ext>
            </a:extLst>
          </p:cNvPr>
          <p:cNvSpPr>
            <a:spLocks noGrp="1"/>
          </p:cNvSpPr>
          <p:nvPr>
            <p:ph type="title"/>
          </p:nvPr>
        </p:nvSpPr>
        <p:spPr/>
        <p:txBody>
          <a:bodyPr/>
          <a:lstStyle/>
          <a:p>
            <a:r>
              <a:rPr lang="en-AU" dirty="0"/>
              <a:t>Joel Viney</a:t>
            </a:r>
          </a:p>
        </p:txBody>
      </p:sp>
      <p:sp>
        <p:nvSpPr>
          <p:cNvPr id="6" name="Content Placeholder 5">
            <a:extLst>
              <a:ext uri="{FF2B5EF4-FFF2-40B4-BE49-F238E27FC236}">
                <a16:creationId xmlns:a16="http://schemas.microsoft.com/office/drawing/2014/main" id="{0A36273E-EF80-4E9C-B413-2F52CE413E09}"/>
              </a:ext>
            </a:extLst>
          </p:cNvPr>
          <p:cNvSpPr>
            <a:spLocks noGrp="1"/>
          </p:cNvSpPr>
          <p:nvPr>
            <p:ph idx="1"/>
          </p:nvPr>
        </p:nvSpPr>
        <p:spPr/>
        <p:txBody>
          <a:bodyPr/>
          <a:lstStyle/>
          <a:p>
            <a:r>
              <a:rPr lang="en-AU" dirty="0"/>
              <a:t>Software developer for 20 years</a:t>
            </a:r>
          </a:p>
          <a:p>
            <a:r>
              <a:rPr lang="en-AU" dirty="0"/>
              <a:t>Developing Azure on and off 4 years</a:t>
            </a:r>
          </a:p>
          <a:p>
            <a:r>
              <a:rPr lang="en-AU" dirty="0"/>
              <a:t>Team Lead at </a:t>
            </a:r>
            <a:r>
              <a:rPr lang="en-AU" dirty="0" err="1"/>
              <a:t>QuillGroup</a:t>
            </a:r>
            <a:r>
              <a:rPr lang="en-AU" dirty="0"/>
              <a:t> </a:t>
            </a:r>
          </a:p>
          <a:p>
            <a:r>
              <a:rPr lang="en-US" dirty="0"/>
              <a:t>My work involves lots of Integration, Batch Processing.</a:t>
            </a:r>
            <a:endParaRPr lang="en-AU" dirty="0"/>
          </a:p>
          <a:p>
            <a:r>
              <a:rPr lang="en-AU" dirty="0">
                <a:solidFill>
                  <a:schemeClr val="tx2"/>
                </a:solidFill>
                <a:hlinkClick r:id="rId3"/>
              </a:rPr>
              <a:t>https://github.com/JoelViney</a:t>
            </a:r>
            <a:endParaRPr lang="en-AU" dirty="0">
              <a:solidFill>
                <a:schemeClr val="tx2"/>
              </a:solidFill>
            </a:endParaRPr>
          </a:p>
          <a:p>
            <a:endParaRPr lang="en-AU" dirty="0">
              <a:solidFill>
                <a:schemeClr val="tx2"/>
              </a:solidFill>
            </a:endParaRPr>
          </a:p>
          <a:p>
            <a:endParaRPr lang="en-AU" dirty="0"/>
          </a:p>
          <a:p>
            <a:endParaRPr lang="en-AU" dirty="0"/>
          </a:p>
        </p:txBody>
      </p:sp>
      <p:pic>
        <p:nvPicPr>
          <p:cNvPr id="8" name="Picture 7">
            <a:extLst>
              <a:ext uri="{FF2B5EF4-FFF2-40B4-BE49-F238E27FC236}">
                <a16:creationId xmlns:a16="http://schemas.microsoft.com/office/drawing/2014/main" id="{1C39A3F2-A483-43E3-8A27-C6A7AA380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46" y="5444432"/>
            <a:ext cx="1904762" cy="533333"/>
          </a:xfrm>
          <a:prstGeom prst="rect">
            <a:avLst/>
          </a:prstGeom>
        </p:spPr>
      </p:pic>
      <p:pic>
        <p:nvPicPr>
          <p:cNvPr id="10" name="Picture 9">
            <a:extLst>
              <a:ext uri="{FF2B5EF4-FFF2-40B4-BE49-F238E27FC236}">
                <a16:creationId xmlns:a16="http://schemas.microsoft.com/office/drawing/2014/main" id="{CBB1A285-F0B0-4A61-BC64-1FCCCB44A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128" y="155575"/>
            <a:ext cx="4064508" cy="2740938"/>
          </a:xfrm>
          <a:prstGeom prst="rect">
            <a:avLst/>
          </a:prstGeom>
        </p:spPr>
      </p:pic>
    </p:spTree>
    <p:extLst>
      <p:ext uri="{BB962C8B-B14F-4D97-AF65-F5344CB8AC3E}">
        <p14:creationId xmlns:p14="http://schemas.microsoft.com/office/powerpoint/2010/main" val="766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F8D6-CC37-41FF-9A03-C9CDC4594B00}"/>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E5F9F2A3-A425-4372-AFD5-3D259EE99A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0590" y="1862195"/>
            <a:ext cx="9470819" cy="4278198"/>
          </a:xfrm>
        </p:spPr>
      </p:pic>
    </p:spTree>
    <p:extLst>
      <p:ext uri="{BB962C8B-B14F-4D97-AF65-F5344CB8AC3E}">
        <p14:creationId xmlns:p14="http://schemas.microsoft.com/office/powerpoint/2010/main" val="36894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591C-5C42-4611-AB91-F5A98C883C6E}"/>
              </a:ext>
            </a:extLst>
          </p:cNvPr>
          <p:cNvSpPr>
            <a:spLocks noGrp="1"/>
          </p:cNvSpPr>
          <p:nvPr>
            <p:ph type="title"/>
          </p:nvPr>
        </p:nvSpPr>
        <p:spPr/>
        <p:txBody>
          <a:bodyPr/>
          <a:lstStyle/>
          <a:p>
            <a:r>
              <a:rPr lang="en-US" dirty="0"/>
              <a:t>Select an Action</a:t>
            </a:r>
            <a:endParaRPr lang="en-AU" dirty="0"/>
          </a:p>
        </p:txBody>
      </p:sp>
      <p:pic>
        <p:nvPicPr>
          <p:cNvPr id="5" name="Content Placeholder 4">
            <a:extLst>
              <a:ext uri="{FF2B5EF4-FFF2-40B4-BE49-F238E27FC236}">
                <a16:creationId xmlns:a16="http://schemas.microsoft.com/office/drawing/2014/main" id="{51854188-BBD3-4765-B414-888B3FAAC3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5850765" cy="4351338"/>
          </a:xfrm>
        </p:spPr>
      </p:pic>
      <p:pic>
        <p:nvPicPr>
          <p:cNvPr id="7" name="Picture 6">
            <a:extLst>
              <a:ext uri="{FF2B5EF4-FFF2-40B4-BE49-F238E27FC236}">
                <a16:creationId xmlns:a16="http://schemas.microsoft.com/office/drawing/2014/main" id="{BF774CCE-CFF2-4021-AA1E-94C1C47C5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791" y="162033"/>
            <a:ext cx="4114908" cy="6645902"/>
          </a:xfrm>
          <a:prstGeom prst="rect">
            <a:avLst/>
          </a:prstGeom>
        </p:spPr>
      </p:pic>
    </p:spTree>
    <p:extLst>
      <p:ext uri="{BB962C8B-B14F-4D97-AF65-F5344CB8AC3E}">
        <p14:creationId xmlns:p14="http://schemas.microsoft.com/office/powerpoint/2010/main" val="3827368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50EA-D7E7-40DC-BD6F-8FDD148E3034}"/>
              </a:ext>
            </a:extLst>
          </p:cNvPr>
          <p:cNvSpPr>
            <a:spLocks noGrp="1"/>
          </p:cNvSpPr>
          <p:nvPr>
            <p:ph type="title"/>
          </p:nvPr>
        </p:nvSpPr>
        <p:spPr/>
        <p:txBody>
          <a:bodyPr/>
          <a:lstStyle/>
          <a:p>
            <a:r>
              <a:rPr lang="en-US" dirty="0"/>
              <a:t>Select an Action II – Azure Jobs/Functions?</a:t>
            </a:r>
            <a:endParaRPr lang="en-AU" dirty="0"/>
          </a:p>
        </p:txBody>
      </p:sp>
      <p:pic>
        <p:nvPicPr>
          <p:cNvPr id="5" name="Content Placeholder 4">
            <a:extLst>
              <a:ext uri="{FF2B5EF4-FFF2-40B4-BE49-F238E27FC236}">
                <a16:creationId xmlns:a16="http://schemas.microsoft.com/office/drawing/2014/main" id="{16383397-4DA3-40EF-A361-9513094BEC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3912178" cy="4351338"/>
          </a:xfrm>
        </p:spPr>
      </p:pic>
    </p:spTree>
    <p:extLst>
      <p:ext uri="{BB962C8B-B14F-4D97-AF65-F5344CB8AC3E}">
        <p14:creationId xmlns:p14="http://schemas.microsoft.com/office/powerpoint/2010/main" val="302493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BB24-3898-4DEC-B732-25FC8B649061}"/>
              </a:ext>
            </a:extLst>
          </p:cNvPr>
          <p:cNvSpPr>
            <a:spLocks noGrp="1"/>
          </p:cNvSpPr>
          <p:nvPr>
            <p:ph type="title"/>
          </p:nvPr>
        </p:nvSpPr>
        <p:spPr/>
        <p:txBody>
          <a:bodyPr/>
          <a:lstStyle/>
          <a:p>
            <a:r>
              <a:rPr lang="en-US" dirty="0"/>
              <a:t>Select an Action III = SWAGGER!</a:t>
            </a:r>
            <a:endParaRPr lang="en-AU" dirty="0"/>
          </a:p>
        </p:txBody>
      </p:sp>
      <p:pic>
        <p:nvPicPr>
          <p:cNvPr id="5" name="Content Placeholder 4">
            <a:extLst>
              <a:ext uri="{FF2B5EF4-FFF2-40B4-BE49-F238E27FC236}">
                <a16:creationId xmlns:a16="http://schemas.microsoft.com/office/drawing/2014/main" id="{13520E2D-5B21-4DAC-867A-B97AB1DCA7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7133" y="1825625"/>
            <a:ext cx="8437733" cy="4351338"/>
          </a:xfrm>
        </p:spPr>
      </p:pic>
    </p:spTree>
    <p:extLst>
      <p:ext uri="{BB962C8B-B14F-4D97-AF65-F5344CB8AC3E}">
        <p14:creationId xmlns:p14="http://schemas.microsoft.com/office/powerpoint/2010/main" val="4139026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8CFB-489A-4FA8-8E90-03429C0CFF5C}"/>
              </a:ext>
            </a:extLst>
          </p:cNvPr>
          <p:cNvSpPr>
            <a:spLocks noGrp="1"/>
          </p:cNvSpPr>
          <p:nvPr>
            <p:ph type="title"/>
          </p:nvPr>
        </p:nvSpPr>
        <p:spPr/>
        <p:txBody>
          <a:bodyPr/>
          <a:lstStyle/>
          <a:p>
            <a:r>
              <a:rPr lang="en-US" dirty="0"/>
              <a:t>Select an Action = HTTP End Point</a:t>
            </a:r>
            <a:endParaRPr lang="en-AU" dirty="0"/>
          </a:p>
        </p:txBody>
      </p:sp>
      <p:pic>
        <p:nvPicPr>
          <p:cNvPr id="5" name="Content Placeholder 4">
            <a:extLst>
              <a:ext uri="{FF2B5EF4-FFF2-40B4-BE49-F238E27FC236}">
                <a16:creationId xmlns:a16="http://schemas.microsoft.com/office/drawing/2014/main" id="{F2B0EAC5-9B14-4FB6-8A48-678BEF7A92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5537" y="1825625"/>
            <a:ext cx="6780926" cy="4351338"/>
          </a:xfr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DBF1BEF-5542-4F94-A27F-8692F8CCDC7D}"/>
                  </a:ext>
                </a:extLst>
              </p14:cNvPr>
              <p14:cNvContentPartPr/>
              <p14:nvPr/>
            </p14:nvContentPartPr>
            <p14:xfrm>
              <a:off x="2480951" y="2009594"/>
              <a:ext cx="729000" cy="14400"/>
            </p14:xfrm>
          </p:contentPart>
        </mc:Choice>
        <mc:Fallback>
          <p:pic>
            <p:nvPicPr>
              <p:cNvPr id="7" name="Ink 6">
                <a:extLst>
                  <a:ext uri="{FF2B5EF4-FFF2-40B4-BE49-F238E27FC236}">
                    <a16:creationId xmlns:a16="http://schemas.microsoft.com/office/drawing/2014/main" id="{3DBF1BEF-5542-4F94-A27F-8692F8CCDC7D}"/>
                  </a:ext>
                </a:extLst>
              </p:cNvPr>
              <p:cNvPicPr/>
              <p:nvPr/>
            </p:nvPicPr>
            <p:blipFill>
              <a:blip r:embed="rId5"/>
              <a:stretch>
                <a:fillRect/>
              </a:stretch>
            </p:blipFill>
            <p:spPr>
              <a:xfrm>
                <a:off x="2426951" y="1901954"/>
                <a:ext cx="836640" cy="230040"/>
              </a:xfrm>
              <a:prstGeom prst="rect">
                <a:avLst/>
              </a:prstGeom>
            </p:spPr>
          </p:pic>
        </mc:Fallback>
      </mc:AlternateContent>
    </p:spTree>
    <p:extLst>
      <p:ext uri="{BB962C8B-B14F-4D97-AF65-F5344CB8AC3E}">
        <p14:creationId xmlns:p14="http://schemas.microsoft.com/office/powerpoint/2010/main" val="87738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28A2-39A6-4C1F-B7A9-BE2E49E0658D}"/>
              </a:ext>
            </a:extLst>
          </p:cNvPr>
          <p:cNvSpPr>
            <a:spLocks noGrp="1"/>
          </p:cNvSpPr>
          <p:nvPr>
            <p:ph type="title"/>
          </p:nvPr>
        </p:nvSpPr>
        <p:spPr/>
        <p:txBody>
          <a:bodyPr/>
          <a:lstStyle/>
          <a:p>
            <a:r>
              <a:rPr lang="en-US" dirty="0"/>
              <a:t>Run a Job</a:t>
            </a:r>
            <a:endParaRPr lang="en-AU" dirty="0"/>
          </a:p>
        </p:txBody>
      </p:sp>
      <p:pic>
        <p:nvPicPr>
          <p:cNvPr id="5" name="Content Placeholder 4">
            <a:extLst>
              <a:ext uri="{FF2B5EF4-FFF2-40B4-BE49-F238E27FC236}">
                <a16:creationId xmlns:a16="http://schemas.microsoft.com/office/drawing/2014/main" id="{F1A98B77-66BD-4ADE-8019-BA689F60B1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6795" y="2333014"/>
            <a:ext cx="10178409" cy="3336559"/>
          </a:xfr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6ECC97C-5587-40FD-99E5-37BD1EB8F6D2}"/>
                  </a:ext>
                </a:extLst>
              </p14:cNvPr>
              <p14:cNvContentPartPr/>
              <p14:nvPr/>
            </p14:nvContentPartPr>
            <p14:xfrm>
              <a:off x="2547911" y="2534114"/>
              <a:ext cx="687960" cy="34560"/>
            </p14:xfrm>
          </p:contentPart>
        </mc:Choice>
        <mc:Fallback>
          <p:pic>
            <p:nvPicPr>
              <p:cNvPr id="6" name="Ink 5">
                <a:extLst>
                  <a:ext uri="{FF2B5EF4-FFF2-40B4-BE49-F238E27FC236}">
                    <a16:creationId xmlns:a16="http://schemas.microsoft.com/office/drawing/2014/main" id="{C6ECC97C-5587-40FD-99E5-37BD1EB8F6D2}"/>
                  </a:ext>
                </a:extLst>
              </p:cNvPr>
              <p:cNvPicPr/>
              <p:nvPr/>
            </p:nvPicPr>
            <p:blipFill>
              <a:blip r:embed="rId5"/>
              <a:stretch>
                <a:fillRect/>
              </a:stretch>
            </p:blipFill>
            <p:spPr>
              <a:xfrm>
                <a:off x="2494271" y="2426474"/>
                <a:ext cx="795600" cy="250200"/>
              </a:xfrm>
              <a:prstGeom prst="rect">
                <a:avLst/>
              </a:prstGeom>
            </p:spPr>
          </p:pic>
        </mc:Fallback>
      </mc:AlternateContent>
    </p:spTree>
    <p:extLst>
      <p:ext uri="{BB962C8B-B14F-4D97-AF65-F5344CB8AC3E}">
        <p14:creationId xmlns:p14="http://schemas.microsoft.com/office/powerpoint/2010/main" val="91667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F6B-DD0D-4EB1-98D2-A1BB01CE7DDE}"/>
              </a:ext>
            </a:extLst>
          </p:cNvPr>
          <p:cNvSpPr>
            <a:spLocks noGrp="1"/>
          </p:cNvSpPr>
          <p:nvPr>
            <p:ph type="title"/>
          </p:nvPr>
        </p:nvSpPr>
        <p:spPr/>
        <p:txBody>
          <a:bodyPr/>
          <a:lstStyle/>
          <a:p>
            <a:r>
              <a:rPr lang="en-US" dirty="0"/>
              <a:t>View the Activity Log</a:t>
            </a:r>
            <a:endParaRPr lang="en-AU" dirty="0"/>
          </a:p>
        </p:txBody>
      </p:sp>
      <p:pic>
        <p:nvPicPr>
          <p:cNvPr id="5" name="Content Placeholder 4">
            <a:extLst>
              <a:ext uri="{FF2B5EF4-FFF2-40B4-BE49-F238E27FC236}">
                <a16:creationId xmlns:a16="http://schemas.microsoft.com/office/drawing/2014/main" id="{0401AACE-38BC-4A83-AF5B-D82D847720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354" y="1825625"/>
            <a:ext cx="10221292" cy="4351338"/>
          </a:xfrm>
        </p:spPr>
      </p:pic>
    </p:spTree>
    <p:extLst>
      <p:ext uri="{BB962C8B-B14F-4D97-AF65-F5344CB8AC3E}">
        <p14:creationId xmlns:p14="http://schemas.microsoft.com/office/powerpoint/2010/main" val="143295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A23C-8C9F-4FAD-970A-40C0552157B0}"/>
              </a:ext>
            </a:extLst>
          </p:cNvPr>
          <p:cNvSpPr>
            <a:spLocks noGrp="1"/>
          </p:cNvSpPr>
          <p:nvPr>
            <p:ph type="title"/>
          </p:nvPr>
        </p:nvSpPr>
        <p:spPr>
          <a:xfrm>
            <a:off x="838200" y="385295"/>
            <a:ext cx="10515600" cy="1325563"/>
          </a:xfrm>
        </p:spPr>
        <p:txBody>
          <a:bodyPr/>
          <a:lstStyle/>
          <a:p>
            <a:r>
              <a:rPr lang="en-US" dirty="0"/>
              <a:t>Azure Logic Apps… Okay?</a:t>
            </a:r>
            <a:endParaRPr lang="en-AU" dirty="0"/>
          </a:p>
        </p:txBody>
      </p:sp>
      <p:sp>
        <p:nvSpPr>
          <p:cNvPr id="3" name="Content Placeholder 2">
            <a:extLst>
              <a:ext uri="{FF2B5EF4-FFF2-40B4-BE49-F238E27FC236}">
                <a16:creationId xmlns:a16="http://schemas.microsoft.com/office/drawing/2014/main" id="{3743CCB9-19DD-4366-9FE3-303EB3611586}"/>
              </a:ext>
            </a:extLst>
          </p:cNvPr>
          <p:cNvSpPr>
            <a:spLocks noGrp="1"/>
          </p:cNvSpPr>
          <p:nvPr>
            <p:ph idx="1"/>
          </p:nvPr>
        </p:nvSpPr>
        <p:spPr>
          <a:xfrm>
            <a:off x="838200" y="1825625"/>
            <a:ext cx="7230035" cy="4351338"/>
          </a:xfrm>
        </p:spPr>
        <p:txBody>
          <a:bodyPr/>
          <a:lstStyle/>
          <a:p>
            <a:r>
              <a:rPr lang="en-US" dirty="0"/>
              <a:t>Azure Scheduler was simple.</a:t>
            </a:r>
          </a:p>
          <a:p>
            <a:r>
              <a:rPr lang="en-US" dirty="0"/>
              <a:t>Azure Logic Apps Baggage</a:t>
            </a:r>
          </a:p>
          <a:p>
            <a:r>
              <a:rPr lang="en-US" dirty="0"/>
              <a:t>Land Grab by Microsoft?</a:t>
            </a:r>
            <a:endParaRPr lang="en-AU" dirty="0"/>
          </a:p>
        </p:txBody>
      </p:sp>
      <p:pic>
        <p:nvPicPr>
          <p:cNvPr id="5" name="Picture 4">
            <a:extLst>
              <a:ext uri="{FF2B5EF4-FFF2-40B4-BE49-F238E27FC236}">
                <a16:creationId xmlns:a16="http://schemas.microsoft.com/office/drawing/2014/main" id="{328C0BC0-EC95-47AF-BF94-C159D90F2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138" y="254000"/>
            <a:ext cx="3365500" cy="6350000"/>
          </a:xfrm>
          <a:prstGeom prst="rect">
            <a:avLst/>
          </a:prstGeom>
        </p:spPr>
      </p:pic>
      <p:pic>
        <p:nvPicPr>
          <p:cNvPr id="7" name="Picture 6">
            <a:extLst>
              <a:ext uri="{FF2B5EF4-FFF2-40B4-BE49-F238E27FC236}">
                <a16:creationId xmlns:a16="http://schemas.microsoft.com/office/drawing/2014/main" id="{BC436383-6B48-4A30-8EDC-D121A5F23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183" y="4366596"/>
            <a:ext cx="3850267" cy="1925134"/>
          </a:xfrm>
          <a:prstGeom prst="rect">
            <a:avLst/>
          </a:prstGeom>
        </p:spPr>
      </p:pic>
    </p:spTree>
    <p:extLst>
      <p:ext uri="{BB962C8B-B14F-4D97-AF65-F5344CB8AC3E}">
        <p14:creationId xmlns:p14="http://schemas.microsoft.com/office/powerpoint/2010/main" val="369703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1E1-5354-4A72-ABE6-419E25ABD2E2}"/>
              </a:ext>
            </a:extLst>
          </p:cNvPr>
          <p:cNvSpPr>
            <a:spLocks noGrp="1"/>
          </p:cNvSpPr>
          <p:nvPr>
            <p:ph type="title"/>
          </p:nvPr>
        </p:nvSpPr>
        <p:spPr/>
        <p:txBody>
          <a:bodyPr/>
          <a:lstStyle/>
          <a:p>
            <a:r>
              <a:rPr lang="en-US" dirty="0"/>
              <a:t>Summary</a:t>
            </a:r>
            <a:endParaRPr lang="en-AU" dirty="0"/>
          </a:p>
        </p:txBody>
      </p:sp>
      <p:sp>
        <p:nvSpPr>
          <p:cNvPr id="3" name="Content Placeholder 2">
            <a:extLst>
              <a:ext uri="{FF2B5EF4-FFF2-40B4-BE49-F238E27FC236}">
                <a16:creationId xmlns:a16="http://schemas.microsoft.com/office/drawing/2014/main" id="{C47BA5BA-FF02-493A-ADE1-73691219ECFA}"/>
              </a:ext>
            </a:extLst>
          </p:cNvPr>
          <p:cNvSpPr>
            <a:spLocks noGrp="1"/>
          </p:cNvSpPr>
          <p:nvPr>
            <p:ph idx="1"/>
          </p:nvPr>
        </p:nvSpPr>
        <p:spPr>
          <a:xfrm>
            <a:off x="838200" y="1825625"/>
            <a:ext cx="10515600" cy="4871010"/>
          </a:xfrm>
        </p:spPr>
        <p:txBody>
          <a:bodyPr/>
          <a:lstStyle/>
          <a:p>
            <a:r>
              <a:rPr lang="en-US" dirty="0"/>
              <a:t>Some of the historic options for scheduling</a:t>
            </a:r>
          </a:p>
          <a:p>
            <a:r>
              <a:rPr lang="en-US" dirty="0"/>
              <a:t>Hangfire</a:t>
            </a:r>
          </a:p>
          <a:p>
            <a:pPr lvl="1"/>
            <a:r>
              <a:rPr lang="en-US" dirty="0"/>
              <a:t>What is it</a:t>
            </a:r>
          </a:p>
          <a:p>
            <a:pPr lvl="1"/>
            <a:r>
              <a:rPr lang="en-US" dirty="0"/>
              <a:t>How to Install it</a:t>
            </a:r>
          </a:p>
          <a:p>
            <a:pPr lvl="1"/>
            <a:r>
              <a:rPr lang="en-US" dirty="0"/>
              <a:t>How to use it</a:t>
            </a:r>
          </a:p>
          <a:p>
            <a:pPr lvl="1"/>
            <a:r>
              <a:rPr lang="en-US" dirty="0"/>
              <a:t>Pretty Dashboard</a:t>
            </a:r>
            <a:endParaRPr lang="en-AU" dirty="0"/>
          </a:p>
          <a:p>
            <a:r>
              <a:rPr lang="en-US" dirty="0"/>
              <a:t>Azure Logic Apps</a:t>
            </a:r>
          </a:p>
          <a:p>
            <a:pPr lvl="1"/>
            <a:r>
              <a:rPr lang="en-US" dirty="0"/>
              <a:t>OMG what is it</a:t>
            </a:r>
          </a:p>
          <a:p>
            <a:pPr lvl="1"/>
            <a:r>
              <a:rPr lang="en-US" dirty="0"/>
              <a:t>How to use it</a:t>
            </a:r>
          </a:p>
          <a:p>
            <a:pPr lvl="1"/>
            <a:r>
              <a:rPr lang="en-US" dirty="0"/>
              <a:t>How much does it cost me?</a:t>
            </a:r>
          </a:p>
          <a:p>
            <a:pPr lvl="1"/>
            <a:r>
              <a:rPr lang="en-US" dirty="0"/>
              <a:t>Do I need all that stuff?</a:t>
            </a:r>
          </a:p>
        </p:txBody>
      </p:sp>
    </p:spTree>
    <p:extLst>
      <p:ext uri="{BB962C8B-B14F-4D97-AF65-F5344CB8AC3E}">
        <p14:creationId xmlns:p14="http://schemas.microsoft.com/office/powerpoint/2010/main" val="654515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C84D-A7C9-4C55-9485-64D488EC9275}"/>
              </a:ext>
            </a:extLst>
          </p:cNvPr>
          <p:cNvSpPr>
            <a:spLocks noGrp="1"/>
          </p:cNvSpPr>
          <p:nvPr>
            <p:ph type="title"/>
          </p:nvPr>
        </p:nvSpPr>
        <p:spPr/>
        <p:txBody>
          <a:bodyPr/>
          <a:lstStyle/>
          <a:p>
            <a:r>
              <a:rPr lang="en-US" dirty="0"/>
              <a:t>Github Example</a:t>
            </a:r>
            <a:endParaRPr lang="en-AU" dirty="0"/>
          </a:p>
        </p:txBody>
      </p:sp>
      <p:sp>
        <p:nvSpPr>
          <p:cNvPr id="3" name="Content Placeholder 2">
            <a:extLst>
              <a:ext uri="{FF2B5EF4-FFF2-40B4-BE49-F238E27FC236}">
                <a16:creationId xmlns:a16="http://schemas.microsoft.com/office/drawing/2014/main" id="{CE037FDA-0112-4259-AC58-900CFDCA2F04}"/>
              </a:ext>
            </a:extLst>
          </p:cNvPr>
          <p:cNvSpPr>
            <a:spLocks noGrp="1"/>
          </p:cNvSpPr>
          <p:nvPr>
            <p:ph idx="1"/>
          </p:nvPr>
        </p:nvSpPr>
        <p:spPr>
          <a:xfrm>
            <a:off x="838200" y="1559859"/>
            <a:ext cx="10515600" cy="2124635"/>
          </a:xfrm>
        </p:spPr>
        <p:txBody>
          <a:bodyPr/>
          <a:lstStyle/>
          <a:p>
            <a:r>
              <a:rPr lang="en-US" dirty="0"/>
              <a:t>Net Core API, Hangfire, Azure, Vue, SignalR, Nlog</a:t>
            </a:r>
            <a:endParaRPr lang="en-AU" dirty="0"/>
          </a:p>
          <a:p>
            <a:pPr marL="457200" lvl="1" indent="0">
              <a:buNone/>
            </a:pPr>
            <a:r>
              <a:rPr lang="en-AU" dirty="0">
                <a:hlinkClick r:id="rId3"/>
              </a:rPr>
              <a:t>https://github.com/JoelViney/SchedulerTalk</a:t>
            </a:r>
            <a:endParaRPr lang="en-AU" dirty="0"/>
          </a:p>
          <a:p>
            <a:pPr marL="457200" lvl="1" indent="0">
              <a:buNone/>
            </a:pPr>
            <a:r>
              <a:rPr lang="en-AU" dirty="0">
                <a:hlinkClick r:id="rId4"/>
              </a:rPr>
              <a:t>https://schedulertalk.azurewebsites.net/</a:t>
            </a:r>
            <a:endParaRPr lang="en-AU" dirty="0"/>
          </a:p>
          <a:p>
            <a:pPr marL="457200" lvl="1" indent="0">
              <a:buNone/>
            </a:pPr>
            <a:r>
              <a:rPr lang="en-AU" dirty="0">
                <a:hlinkClick r:id="rId5"/>
              </a:rPr>
              <a:t>https://schedulertalkapi.azurewebsites.net/hangfire</a:t>
            </a:r>
            <a:endParaRPr lang="en-AU" dirty="0"/>
          </a:p>
          <a:p>
            <a:pPr marL="457200" lvl="1" indent="0">
              <a:buNone/>
            </a:pPr>
            <a:endParaRPr lang="en-AU" dirty="0"/>
          </a:p>
          <a:p>
            <a:pPr marL="457200" lvl="1"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3CBFDD84-07F9-4946-88A4-AFB18BA35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67" y="3496236"/>
            <a:ext cx="3034489" cy="3227294"/>
          </a:xfrm>
          <a:prstGeom prst="rect">
            <a:avLst/>
          </a:prstGeom>
        </p:spPr>
      </p:pic>
      <p:pic>
        <p:nvPicPr>
          <p:cNvPr id="7" name="Picture 6">
            <a:extLst>
              <a:ext uri="{FF2B5EF4-FFF2-40B4-BE49-F238E27FC236}">
                <a16:creationId xmlns:a16="http://schemas.microsoft.com/office/drawing/2014/main" id="{9C230FC2-75F4-4DA8-898D-B0E160ECE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742" y="3496235"/>
            <a:ext cx="3031234" cy="3227295"/>
          </a:xfrm>
          <a:prstGeom prst="rect">
            <a:avLst/>
          </a:prstGeom>
        </p:spPr>
      </p:pic>
      <p:pic>
        <p:nvPicPr>
          <p:cNvPr id="9" name="Picture 8">
            <a:extLst>
              <a:ext uri="{FF2B5EF4-FFF2-40B4-BE49-F238E27FC236}">
                <a16:creationId xmlns:a16="http://schemas.microsoft.com/office/drawing/2014/main" id="{1B7A9763-5160-446E-B5E0-407215B72B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835" y="3496236"/>
            <a:ext cx="3037973" cy="3227296"/>
          </a:xfrm>
          <a:prstGeom prst="rect">
            <a:avLst/>
          </a:prstGeom>
        </p:spPr>
      </p:pic>
    </p:spTree>
    <p:extLst>
      <p:ext uri="{BB962C8B-B14F-4D97-AF65-F5344CB8AC3E}">
        <p14:creationId xmlns:p14="http://schemas.microsoft.com/office/powerpoint/2010/main" val="347397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567B-D2ED-4003-9F1E-9AA5F5AE5724}"/>
              </a:ext>
            </a:extLst>
          </p:cNvPr>
          <p:cNvSpPr>
            <a:spLocks noGrp="1"/>
          </p:cNvSpPr>
          <p:nvPr>
            <p:ph type="title"/>
          </p:nvPr>
        </p:nvSpPr>
        <p:spPr/>
        <p:txBody>
          <a:bodyPr/>
          <a:lstStyle/>
          <a:p>
            <a:r>
              <a:rPr lang="en-AU" dirty="0"/>
              <a:t>Background Processing</a:t>
            </a:r>
          </a:p>
        </p:txBody>
      </p:sp>
      <p:sp>
        <p:nvSpPr>
          <p:cNvPr id="3" name="Content Placeholder 2">
            <a:extLst>
              <a:ext uri="{FF2B5EF4-FFF2-40B4-BE49-F238E27FC236}">
                <a16:creationId xmlns:a16="http://schemas.microsoft.com/office/drawing/2014/main" id="{DED4E7BE-7B82-43ED-83CD-1A4B3BE10E30}"/>
              </a:ext>
            </a:extLst>
          </p:cNvPr>
          <p:cNvSpPr>
            <a:spLocks noGrp="1"/>
          </p:cNvSpPr>
          <p:nvPr>
            <p:ph idx="1"/>
          </p:nvPr>
        </p:nvSpPr>
        <p:spPr>
          <a:xfrm>
            <a:off x="838200" y="1825625"/>
            <a:ext cx="10515600" cy="4351338"/>
          </a:xfrm>
        </p:spPr>
        <p:txBody>
          <a:bodyPr/>
          <a:lstStyle/>
          <a:p>
            <a:r>
              <a:rPr lang="en-AU" dirty="0"/>
              <a:t> </a:t>
            </a:r>
            <a:r>
              <a:rPr lang="en-AU" strike="sngStrike" dirty="0"/>
              <a:t>Azure Scheduler</a:t>
            </a:r>
          </a:p>
          <a:p>
            <a:pPr marL="457200" lvl="1" indent="0">
              <a:buNone/>
            </a:pPr>
            <a:r>
              <a:rPr lang="en-AU" sz="2000" dirty="0">
                <a:solidFill>
                  <a:schemeClr val="accent1"/>
                </a:solidFill>
              </a:rPr>
              <a:t>“</a:t>
            </a:r>
            <a:r>
              <a:rPr lang="en-US" sz="2000" dirty="0">
                <a:solidFill>
                  <a:schemeClr val="accent1"/>
                </a:solidFill>
              </a:rPr>
              <a:t>Azure Scheduler will retire on September 30, 2019”</a:t>
            </a:r>
            <a:endParaRPr lang="en-AU" sz="2000" dirty="0">
              <a:solidFill>
                <a:schemeClr val="accent1"/>
              </a:solidFill>
            </a:endParaRPr>
          </a:p>
          <a:p>
            <a:r>
              <a:rPr lang="en-AU" dirty="0"/>
              <a:t> Azure Logic Apps</a:t>
            </a:r>
          </a:p>
          <a:p>
            <a:pPr marL="457200" lvl="1" indent="0">
              <a:buNone/>
            </a:pPr>
            <a:r>
              <a:rPr lang="en-US" sz="2000" dirty="0">
                <a:solidFill>
                  <a:schemeClr val="accent1"/>
                </a:solidFill>
              </a:rPr>
              <a:t>“Azure Logic Apps is a cloud service that helps you automate and orchestrate tasks, business processes, and workflows when you need to integrate apps, data, systems, and services across enterprises or organizations”</a:t>
            </a:r>
            <a:endParaRPr lang="en-AU" sz="2000" dirty="0">
              <a:solidFill>
                <a:schemeClr val="accent1"/>
              </a:solidFill>
            </a:endParaRPr>
          </a:p>
          <a:p>
            <a:r>
              <a:rPr lang="en-AU" dirty="0"/>
              <a:t> Hangfire</a:t>
            </a:r>
          </a:p>
          <a:p>
            <a:pPr marL="457200" lvl="1" indent="0">
              <a:buNone/>
            </a:pPr>
            <a:r>
              <a:rPr lang="en-AU" sz="2000" dirty="0">
                <a:solidFill>
                  <a:schemeClr val="accent1"/>
                </a:solidFill>
              </a:rPr>
              <a:t>“</a:t>
            </a:r>
            <a:r>
              <a:rPr lang="en-US" sz="2000" dirty="0">
                <a:solidFill>
                  <a:schemeClr val="accent1"/>
                </a:solidFill>
              </a:rPr>
              <a:t>An easy way to perform background processing in .NET and .NET Core applications. No Windows Service or separate process required. Backed by persistent storage. Open and free for commercial use.”</a:t>
            </a:r>
          </a:p>
          <a:p>
            <a:pPr marL="0" indent="0">
              <a:buNone/>
            </a:pPr>
            <a:endParaRPr lang="en-AU" dirty="0"/>
          </a:p>
        </p:txBody>
      </p:sp>
      <p:pic>
        <p:nvPicPr>
          <p:cNvPr id="5" name="Picture 4">
            <a:extLst>
              <a:ext uri="{FF2B5EF4-FFF2-40B4-BE49-F238E27FC236}">
                <a16:creationId xmlns:a16="http://schemas.microsoft.com/office/drawing/2014/main" id="{B347AB1E-D5C3-4CC7-BEF7-4E62B2819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160" y="886619"/>
            <a:ext cx="2619375" cy="1743075"/>
          </a:xfrm>
          <a:prstGeom prst="rect">
            <a:avLst/>
          </a:prstGeom>
        </p:spPr>
      </p:pic>
    </p:spTree>
    <p:extLst>
      <p:ext uri="{BB962C8B-B14F-4D97-AF65-F5344CB8AC3E}">
        <p14:creationId xmlns:p14="http://schemas.microsoft.com/office/powerpoint/2010/main" val="38062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A581-C689-48AB-ADE4-F0608BBC3F2B}"/>
              </a:ext>
            </a:extLst>
          </p:cNvPr>
          <p:cNvSpPr>
            <a:spLocks noGrp="1"/>
          </p:cNvSpPr>
          <p:nvPr>
            <p:ph type="title"/>
          </p:nvPr>
        </p:nvSpPr>
        <p:spPr/>
        <p:txBody>
          <a:bodyPr/>
          <a:lstStyle/>
          <a:p>
            <a:r>
              <a:rPr lang="en-US" dirty="0"/>
              <a:t>Thank you</a:t>
            </a:r>
            <a:endParaRPr lang="en-AU" dirty="0"/>
          </a:p>
        </p:txBody>
      </p:sp>
      <p:sp>
        <p:nvSpPr>
          <p:cNvPr id="3" name="Content Placeholder 2">
            <a:extLst>
              <a:ext uri="{FF2B5EF4-FFF2-40B4-BE49-F238E27FC236}">
                <a16:creationId xmlns:a16="http://schemas.microsoft.com/office/drawing/2014/main" id="{6AAEE9B6-B9B4-48BA-9A5C-4BB7EC9E8721}"/>
              </a:ext>
            </a:extLst>
          </p:cNvPr>
          <p:cNvSpPr>
            <a:spLocks noGrp="1"/>
          </p:cNvSpPr>
          <p:nvPr>
            <p:ph idx="1"/>
          </p:nvPr>
        </p:nvSpPr>
        <p:spPr/>
        <p:txBody>
          <a:bodyPr/>
          <a:lstStyle/>
          <a:p>
            <a:pPr marL="457200" lvl="1" indent="0">
              <a:buNone/>
            </a:pPr>
            <a:endParaRPr lang="en-AU" dirty="0">
              <a:hlinkClick r:id="rId3"/>
            </a:endParaRPr>
          </a:p>
          <a:p>
            <a:r>
              <a:rPr lang="en-US" dirty="0"/>
              <a:t>Hangfire and Hangfire.Console</a:t>
            </a:r>
            <a:endParaRPr lang="en-AU" dirty="0">
              <a:hlinkClick r:id="rId3"/>
            </a:endParaRPr>
          </a:p>
          <a:p>
            <a:pPr marL="457200" lvl="1" indent="0">
              <a:buNone/>
            </a:pPr>
            <a:r>
              <a:rPr lang="en-AU" dirty="0">
                <a:hlinkClick r:id="rId3"/>
              </a:rPr>
              <a:t>https://www.hangfire.io/</a:t>
            </a:r>
            <a:endParaRPr lang="en-AU" dirty="0"/>
          </a:p>
          <a:p>
            <a:pPr marL="457200" lvl="1" indent="0">
              <a:buNone/>
            </a:pPr>
            <a:r>
              <a:rPr lang="en-AU" dirty="0">
                <a:hlinkClick r:id="rId4"/>
              </a:rPr>
              <a:t>https://github.com/pieceofsummer/Hangfire.Console</a:t>
            </a:r>
            <a:endParaRPr lang="en-AU" dirty="0"/>
          </a:p>
          <a:p>
            <a:r>
              <a:rPr lang="en-US" dirty="0"/>
              <a:t>Azure Logic Apps</a:t>
            </a:r>
            <a:endParaRPr lang="en-AU" dirty="0"/>
          </a:p>
          <a:p>
            <a:pPr marL="457200" lvl="1" indent="0">
              <a:buNone/>
            </a:pPr>
            <a:r>
              <a:rPr lang="en-AU" dirty="0">
                <a:hlinkClick r:id="rId5"/>
              </a:rPr>
              <a:t>https://azure.microsoft.com/en-au/services/logic-apps/</a:t>
            </a:r>
            <a:endParaRPr lang="en-AU" dirty="0"/>
          </a:p>
          <a:p>
            <a:endParaRPr lang="en-AU" dirty="0"/>
          </a:p>
        </p:txBody>
      </p:sp>
    </p:spTree>
    <p:extLst>
      <p:ext uri="{BB962C8B-B14F-4D97-AF65-F5344CB8AC3E}">
        <p14:creationId xmlns:p14="http://schemas.microsoft.com/office/powerpoint/2010/main" val="40622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37D6-0816-4EC3-ABE3-F4263FB3F048}"/>
              </a:ext>
            </a:extLst>
          </p:cNvPr>
          <p:cNvSpPr>
            <a:spLocks noGrp="1"/>
          </p:cNvSpPr>
          <p:nvPr>
            <p:ph type="title"/>
          </p:nvPr>
        </p:nvSpPr>
        <p:spPr/>
        <p:txBody>
          <a:bodyPr/>
          <a:lstStyle/>
          <a:p>
            <a:r>
              <a:rPr lang="en-AU" dirty="0"/>
              <a:t>My History with Background Processing</a:t>
            </a:r>
          </a:p>
        </p:txBody>
      </p:sp>
      <p:sp>
        <p:nvSpPr>
          <p:cNvPr id="3" name="Content Placeholder 2">
            <a:extLst>
              <a:ext uri="{FF2B5EF4-FFF2-40B4-BE49-F238E27FC236}">
                <a16:creationId xmlns:a16="http://schemas.microsoft.com/office/drawing/2014/main" id="{87EB70B7-53AE-4681-9C6D-5786D14722F7}"/>
              </a:ext>
            </a:extLst>
          </p:cNvPr>
          <p:cNvSpPr>
            <a:spLocks noGrp="1"/>
          </p:cNvSpPr>
          <p:nvPr>
            <p:ph idx="1"/>
          </p:nvPr>
        </p:nvSpPr>
        <p:spPr>
          <a:xfrm>
            <a:off x="838199" y="1825625"/>
            <a:ext cx="6702188" cy="4351338"/>
          </a:xfrm>
        </p:spPr>
        <p:txBody>
          <a:bodyPr/>
          <a:lstStyle/>
          <a:p>
            <a:r>
              <a:rPr lang="en-AU" dirty="0"/>
              <a:t>Button -&gt; Manually Triggering Job</a:t>
            </a:r>
          </a:p>
          <a:p>
            <a:r>
              <a:rPr lang="en-AU" dirty="0"/>
              <a:t>Windows Scheduler</a:t>
            </a:r>
          </a:p>
          <a:p>
            <a:r>
              <a:rPr lang="en-AU" dirty="0"/>
              <a:t>Windows Service</a:t>
            </a:r>
          </a:p>
          <a:p>
            <a:r>
              <a:rPr lang="en-AU" dirty="0"/>
              <a:t>Azure Scheduler -&gt; Azure Job</a:t>
            </a:r>
          </a:p>
          <a:p>
            <a:r>
              <a:rPr lang="en-AU" dirty="0"/>
              <a:t>Azure Scheduler -&gt; Http Endpoint</a:t>
            </a:r>
          </a:p>
          <a:p>
            <a:r>
              <a:rPr lang="en-AU" dirty="0"/>
              <a:t>Azure Scheduler -&gt; </a:t>
            </a:r>
            <a:r>
              <a:rPr lang="en-AU" dirty="0" err="1"/>
              <a:t>ServiceBus</a:t>
            </a:r>
            <a:r>
              <a:rPr lang="en-AU" dirty="0"/>
              <a:t> -&gt; Azure Job</a:t>
            </a:r>
          </a:p>
          <a:p>
            <a:r>
              <a:rPr lang="en-AU" dirty="0"/>
              <a:t>Hangfire</a:t>
            </a:r>
          </a:p>
          <a:p>
            <a:endParaRPr lang="en-AU" dirty="0"/>
          </a:p>
        </p:txBody>
      </p:sp>
      <p:pic>
        <p:nvPicPr>
          <p:cNvPr id="5" name="Picture 4">
            <a:extLst>
              <a:ext uri="{FF2B5EF4-FFF2-40B4-BE49-F238E27FC236}">
                <a16:creationId xmlns:a16="http://schemas.microsoft.com/office/drawing/2014/main" id="{0209A01C-4DFB-400E-9E55-70BA07210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387" y="2386854"/>
            <a:ext cx="4285787" cy="2706813"/>
          </a:xfrm>
          <a:prstGeom prst="rect">
            <a:avLst/>
          </a:prstGeom>
        </p:spPr>
      </p:pic>
    </p:spTree>
    <p:extLst>
      <p:ext uri="{BB962C8B-B14F-4D97-AF65-F5344CB8AC3E}">
        <p14:creationId xmlns:p14="http://schemas.microsoft.com/office/powerpoint/2010/main" val="240100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DBA7551-BE82-4A83-A620-04C49A9645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9238" y="0"/>
            <a:ext cx="3053523" cy="1899607"/>
          </a:xfrm>
        </p:spPr>
      </p:pic>
      <p:sp>
        <p:nvSpPr>
          <p:cNvPr id="11" name="Content Placeholder 2">
            <a:extLst>
              <a:ext uri="{FF2B5EF4-FFF2-40B4-BE49-F238E27FC236}">
                <a16:creationId xmlns:a16="http://schemas.microsoft.com/office/drawing/2014/main" id="{85EE3D44-B8A7-476E-9576-A8B2CA681FAE}"/>
              </a:ext>
            </a:extLst>
          </p:cNvPr>
          <p:cNvSpPr txBox="1">
            <a:spLocks/>
          </p:cNvSpPr>
          <p:nvPr/>
        </p:nvSpPr>
        <p:spPr>
          <a:xfrm>
            <a:off x="838199" y="1444598"/>
            <a:ext cx="10312022" cy="5017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What is it? Simple scheduling</a:t>
            </a:r>
          </a:p>
          <a:p>
            <a:r>
              <a:rPr lang="en-AU" dirty="0"/>
              <a:t>Uses your websites / apps resources</a:t>
            </a:r>
          </a:p>
          <a:p>
            <a:r>
              <a:rPr lang="en-AU" dirty="0"/>
              <a:t>Open Source -&gt; LGPL 3.0</a:t>
            </a:r>
          </a:p>
          <a:p>
            <a:r>
              <a:rPr lang="en-AU" dirty="0"/>
              <a:t>.Net 4.5 and .Net core</a:t>
            </a:r>
          </a:p>
          <a:p>
            <a:r>
              <a:rPr lang="en-AU" dirty="0"/>
              <a:t>Persistence: InMemory, SQL Server </a:t>
            </a:r>
          </a:p>
          <a:p>
            <a:pPr marL="0" indent="0">
              <a:buNone/>
            </a:pPr>
            <a:r>
              <a:rPr lang="en-AU" dirty="0"/>
              <a:t>   or Redis (paid only)</a:t>
            </a:r>
          </a:p>
          <a:p>
            <a:r>
              <a:rPr lang="en-AU" dirty="0"/>
              <a:t>Will scale out</a:t>
            </a:r>
          </a:p>
          <a:p>
            <a:r>
              <a:rPr lang="en-AU" dirty="0"/>
              <a:t>Automatic Retry</a:t>
            </a:r>
          </a:p>
          <a:p>
            <a:r>
              <a:rPr lang="en-AU" dirty="0"/>
              <a:t>IOC</a:t>
            </a:r>
          </a:p>
          <a:p>
            <a:r>
              <a:rPr lang="en-AU" dirty="0"/>
              <a:t>Stops free Azure tier sites going to sleep</a:t>
            </a:r>
          </a:p>
          <a:p>
            <a:endParaRPr lang="en-AU" dirty="0"/>
          </a:p>
        </p:txBody>
      </p:sp>
      <p:sp>
        <p:nvSpPr>
          <p:cNvPr id="12" name="TextBox 11">
            <a:extLst>
              <a:ext uri="{FF2B5EF4-FFF2-40B4-BE49-F238E27FC236}">
                <a16:creationId xmlns:a16="http://schemas.microsoft.com/office/drawing/2014/main" id="{0E0003D2-E92B-4696-B5B5-8F552F99948A}"/>
              </a:ext>
            </a:extLst>
          </p:cNvPr>
          <p:cNvSpPr txBox="1"/>
          <p:nvPr/>
        </p:nvSpPr>
        <p:spPr>
          <a:xfrm>
            <a:off x="7745105" y="743803"/>
            <a:ext cx="3534770" cy="461665"/>
          </a:xfrm>
          <a:prstGeom prst="rect">
            <a:avLst/>
          </a:prstGeom>
          <a:noFill/>
        </p:spPr>
        <p:txBody>
          <a:bodyPr wrap="square" rtlCol="0">
            <a:spAutoFit/>
          </a:bodyPr>
          <a:lstStyle/>
          <a:p>
            <a:r>
              <a:rPr lang="en-AU" sz="2400" dirty="0">
                <a:solidFill>
                  <a:schemeClr val="accent1"/>
                </a:solidFill>
              </a:rPr>
              <a:t>https://www.hangfire.io/</a:t>
            </a:r>
          </a:p>
        </p:txBody>
      </p:sp>
      <p:pic>
        <p:nvPicPr>
          <p:cNvPr id="14" name="Picture 13">
            <a:extLst>
              <a:ext uri="{FF2B5EF4-FFF2-40B4-BE49-F238E27FC236}">
                <a16:creationId xmlns:a16="http://schemas.microsoft.com/office/drawing/2014/main" id="{DAD2A650-6C08-46FE-9D90-EC43A5F20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144" y="2013539"/>
            <a:ext cx="5162550" cy="3086100"/>
          </a:xfrm>
          <a:prstGeom prst="rect">
            <a:avLst/>
          </a:prstGeom>
        </p:spPr>
      </p:pic>
    </p:spTree>
    <p:extLst>
      <p:ext uri="{BB962C8B-B14F-4D97-AF65-F5344CB8AC3E}">
        <p14:creationId xmlns:p14="http://schemas.microsoft.com/office/powerpoint/2010/main" val="78361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AD1A-04D8-4E8C-9263-9C2AE70CDFD2}"/>
              </a:ext>
            </a:extLst>
          </p:cNvPr>
          <p:cNvSpPr>
            <a:spLocks noGrp="1"/>
          </p:cNvSpPr>
          <p:nvPr>
            <p:ph type="title"/>
          </p:nvPr>
        </p:nvSpPr>
        <p:spPr/>
        <p:txBody>
          <a:bodyPr/>
          <a:lstStyle/>
          <a:p>
            <a:r>
              <a:rPr lang="en-AU" dirty="0"/>
              <a:t>Hangfire – Job Types</a:t>
            </a:r>
          </a:p>
        </p:txBody>
      </p:sp>
      <p:pic>
        <p:nvPicPr>
          <p:cNvPr id="6" name="Content Placeholder 5">
            <a:extLst>
              <a:ext uri="{FF2B5EF4-FFF2-40B4-BE49-F238E27FC236}">
                <a16:creationId xmlns:a16="http://schemas.microsoft.com/office/drawing/2014/main" id="{6FE839A5-ED1D-4C69-9F1C-3DA9C7EA71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112" y="1574086"/>
            <a:ext cx="7389042" cy="4913006"/>
          </a:xfrm>
        </p:spPr>
      </p:pic>
    </p:spTree>
    <p:extLst>
      <p:ext uri="{BB962C8B-B14F-4D97-AF65-F5344CB8AC3E}">
        <p14:creationId xmlns:p14="http://schemas.microsoft.com/office/powerpoint/2010/main" val="230609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3B76-5E48-4B80-99D8-857ECAF355B9}"/>
              </a:ext>
            </a:extLst>
          </p:cNvPr>
          <p:cNvSpPr>
            <a:spLocks noGrp="1"/>
          </p:cNvSpPr>
          <p:nvPr>
            <p:ph type="title"/>
          </p:nvPr>
        </p:nvSpPr>
        <p:spPr/>
        <p:txBody>
          <a:bodyPr/>
          <a:lstStyle/>
          <a:p>
            <a:r>
              <a:rPr lang="en-AU" dirty="0"/>
              <a:t>Hangfire Installation</a:t>
            </a:r>
          </a:p>
        </p:txBody>
      </p:sp>
      <p:pic>
        <p:nvPicPr>
          <p:cNvPr id="7" name="Picture 6">
            <a:extLst>
              <a:ext uri="{FF2B5EF4-FFF2-40B4-BE49-F238E27FC236}">
                <a16:creationId xmlns:a16="http://schemas.microsoft.com/office/drawing/2014/main" id="{EA96D702-9D18-4ED6-BF8A-9D53D2FF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97" y="1483018"/>
            <a:ext cx="4131237" cy="996069"/>
          </a:xfrm>
          <a:prstGeom prst="rect">
            <a:avLst/>
          </a:prstGeom>
        </p:spPr>
      </p:pic>
      <p:pic>
        <p:nvPicPr>
          <p:cNvPr id="11" name="Picture 10">
            <a:extLst>
              <a:ext uri="{FF2B5EF4-FFF2-40B4-BE49-F238E27FC236}">
                <a16:creationId xmlns:a16="http://schemas.microsoft.com/office/drawing/2014/main" id="{95B23E58-E213-4A0A-8C6B-A2E8FF235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97" y="2668084"/>
            <a:ext cx="4207439" cy="985183"/>
          </a:xfrm>
          <a:prstGeom prst="rect">
            <a:avLst/>
          </a:prstGeom>
        </p:spPr>
      </p:pic>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8507EE7A-C0F2-46F2-9885-0724359D8155}"/>
                  </a:ext>
                </a:extLst>
              </p14:cNvPr>
              <p14:cNvContentPartPr/>
              <p14:nvPr/>
            </p14:nvContentPartPr>
            <p14:xfrm>
              <a:off x="422522" y="2043175"/>
              <a:ext cx="2080080" cy="38880"/>
            </p14:xfrm>
          </p:contentPart>
        </mc:Choice>
        <mc:Fallback>
          <p:pic>
            <p:nvPicPr>
              <p:cNvPr id="16" name="Ink 15">
                <a:extLst>
                  <a:ext uri="{FF2B5EF4-FFF2-40B4-BE49-F238E27FC236}">
                    <a16:creationId xmlns:a16="http://schemas.microsoft.com/office/drawing/2014/main" id="{8507EE7A-C0F2-46F2-9885-0724359D8155}"/>
                  </a:ext>
                </a:extLst>
              </p:cNvPr>
              <p:cNvPicPr/>
              <p:nvPr/>
            </p:nvPicPr>
            <p:blipFill>
              <a:blip r:embed="rId6"/>
              <a:stretch>
                <a:fillRect/>
              </a:stretch>
            </p:blipFill>
            <p:spPr>
              <a:xfrm>
                <a:off x="368522" y="1935535"/>
                <a:ext cx="2187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0F73129E-0923-4F67-975F-032CBA04D1BB}"/>
                  </a:ext>
                </a:extLst>
              </p14:cNvPr>
              <p14:cNvContentPartPr/>
              <p14:nvPr/>
            </p14:nvContentPartPr>
            <p14:xfrm>
              <a:off x="468602" y="3226135"/>
              <a:ext cx="3173400" cy="47880"/>
            </p14:xfrm>
          </p:contentPart>
        </mc:Choice>
        <mc:Fallback>
          <p:pic>
            <p:nvPicPr>
              <p:cNvPr id="17" name="Ink 16">
                <a:extLst>
                  <a:ext uri="{FF2B5EF4-FFF2-40B4-BE49-F238E27FC236}">
                    <a16:creationId xmlns:a16="http://schemas.microsoft.com/office/drawing/2014/main" id="{0F73129E-0923-4F67-975F-032CBA04D1BB}"/>
                  </a:ext>
                </a:extLst>
              </p:cNvPr>
              <p:cNvPicPr/>
              <p:nvPr/>
            </p:nvPicPr>
            <p:blipFill>
              <a:blip r:embed="rId8"/>
              <a:stretch>
                <a:fillRect/>
              </a:stretch>
            </p:blipFill>
            <p:spPr>
              <a:xfrm>
                <a:off x="414962" y="3118495"/>
                <a:ext cx="3281040" cy="263520"/>
              </a:xfrm>
              <a:prstGeom prst="rect">
                <a:avLst/>
              </a:prstGeom>
            </p:spPr>
          </p:pic>
        </mc:Fallback>
      </mc:AlternateContent>
      <p:pic>
        <p:nvPicPr>
          <p:cNvPr id="20" name="Content Placeholder 19">
            <a:extLst>
              <a:ext uri="{FF2B5EF4-FFF2-40B4-BE49-F238E27FC236}">
                <a16:creationId xmlns:a16="http://schemas.microsoft.com/office/drawing/2014/main" id="{89902593-4681-4B72-A419-B0CA9E0A3B80}"/>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009149" y="1483019"/>
            <a:ext cx="6661430" cy="4849372"/>
          </a:xfrm>
        </p:spPr>
      </p:pic>
    </p:spTree>
    <p:extLst>
      <p:ext uri="{BB962C8B-B14F-4D97-AF65-F5344CB8AC3E}">
        <p14:creationId xmlns:p14="http://schemas.microsoft.com/office/powerpoint/2010/main" val="112123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D15F-15A8-437D-B3A9-12A021077C69}"/>
              </a:ext>
            </a:extLst>
          </p:cNvPr>
          <p:cNvSpPr>
            <a:spLocks noGrp="1"/>
          </p:cNvSpPr>
          <p:nvPr>
            <p:ph type="title"/>
          </p:nvPr>
        </p:nvSpPr>
        <p:spPr/>
        <p:txBody>
          <a:bodyPr/>
          <a:lstStyle/>
          <a:p>
            <a:r>
              <a:rPr lang="en-AU" dirty="0"/>
              <a:t>Hangfire.Console</a:t>
            </a:r>
          </a:p>
        </p:txBody>
      </p:sp>
      <p:pic>
        <p:nvPicPr>
          <p:cNvPr id="5" name="Picture 4">
            <a:extLst>
              <a:ext uri="{FF2B5EF4-FFF2-40B4-BE49-F238E27FC236}">
                <a16:creationId xmlns:a16="http://schemas.microsoft.com/office/drawing/2014/main" id="{8263FE4A-1F7D-4A62-B75E-30935BFCC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370" y="1322134"/>
            <a:ext cx="6805788" cy="531514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47EC15C-217F-4715-800D-83449812C649}"/>
                  </a:ext>
                </a:extLst>
              </p14:cNvPr>
              <p14:cNvContentPartPr/>
              <p14:nvPr/>
            </p14:nvContentPartPr>
            <p14:xfrm>
              <a:off x="5893442" y="3902935"/>
              <a:ext cx="1431000" cy="24480"/>
            </p14:xfrm>
          </p:contentPart>
        </mc:Choice>
        <mc:Fallback>
          <p:pic>
            <p:nvPicPr>
              <p:cNvPr id="7" name="Ink 6">
                <a:extLst>
                  <a:ext uri="{FF2B5EF4-FFF2-40B4-BE49-F238E27FC236}">
                    <a16:creationId xmlns:a16="http://schemas.microsoft.com/office/drawing/2014/main" id="{047EC15C-217F-4715-800D-83449812C649}"/>
                  </a:ext>
                </a:extLst>
              </p:cNvPr>
              <p:cNvPicPr/>
              <p:nvPr/>
            </p:nvPicPr>
            <p:blipFill>
              <a:blip r:embed="rId5"/>
              <a:stretch>
                <a:fillRect/>
              </a:stretch>
            </p:blipFill>
            <p:spPr>
              <a:xfrm>
                <a:off x="5839802" y="3794935"/>
                <a:ext cx="1538640" cy="240120"/>
              </a:xfrm>
              <a:prstGeom prst="rect">
                <a:avLst/>
              </a:prstGeom>
            </p:spPr>
          </p:pic>
        </mc:Fallback>
      </mc:AlternateContent>
      <p:pic>
        <p:nvPicPr>
          <p:cNvPr id="10" name="Picture 9">
            <a:extLst>
              <a:ext uri="{FF2B5EF4-FFF2-40B4-BE49-F238E27FC236}">
                <a16:creationId xmlns:a16="http://schemas.microsoft.com/office/drawing/2014/main" id="{AF9F42EC-7CEA-40CE-A4F9-5ADB21F2A1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42" y="1322134"/>
            <a:ext cx="4212882" cy="1055942"/>
          </a:xfrm>
          <a:prstGeom prst="rect">
            <a:avLst/>
          </a:prstGeom>
        </p:spPr>
      </p:pic>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07415658-E7D2-4D84-A0C4-4F78E9CB7FC5}"/>
                  </a:ext>
                </a:extLst>
              </p14:cNvPr>
              <p14:cNvContentPartPr/>
              <p14:nvPr/>
            </p14:nvContentPartPr>
            <p14:xfrm>
              <a:off x="691497" y="1915122"/>
              <a:ext cx="2434320" cy="50040"/>
            </p14:xfrm>
          </p:contentPart>
        </mc:Choice>
        <mc:Fallback>
          <p:pic>
            <p:nvPicPr>
              <p:cNvPr id="11" name="Ink 10">
                <a:extLst>
                  <a:ext uri="{FF2B5EF4-FFF2-40B4-BE49-F238E27FC236}">
                    <a16:creationId xmlns:a16="http://schemas.microsoft.com/office/drawing/2014/main" id="{07415658-E7D2-4D84-A0C4-4F78E9CB7FC5}"/>
                  </a:ext>
                </a:extLst>
              </p:cNvPr>
              <p:cNvPicPr/>
              <p:nvPr/>
            </p:nvPicPr>
            <p:blipFill>
              <a:blip r:embed="rId8"/>
              <a:stretch>
                <a:fillRect/>
              </a:stretch>
            </p:blipFill>
            <p:spPr>
              <a:xfrm>
                <a:off x="637497" y="1807482"/>
                <a:ext cx="2541960" cy="265680"/>
              </a:xfrm>
              <a:prstGeom prst="rect">
                <a:avLst/>
              </a:prstGeom>
            </p:spPr>
          </p:pic>
        </mc:Fallback>
      </mc:AlternateContent>
      <p:pic>
        <p:nvPicPr>
          <p:cNvPr id="17" name="Picture 16">
            <a:extLst>
              <a:ext uri="{FF2B5EF4-FFF2-40B4-BE49-F238E27FC236}">
                <a16:creationId xmlns:a16="http://schemas.microsoft.com/office/drawing/2014/main" id="{9A5048B8-E941-4345-804A-8EE4858D3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842" y="2971064"/>
            <a:ext cx="4245540" cy="3461748"/>
          </a:xfrm>
          <a:prstGeom prst="rect">
            <a:avLst/>
          </a:prstGeom>
        </p:spPr>
      </p:pic>
    </p:spTree>
    <p:extLst>
      <p:ext uri="{BB962C8B-B14F-4D97-AF65-F5344CB8AC3E}">
        <p14:creationId xmlns:p14="http://schemas.microsoft.com/office/powerpoint/2010/main" val="12394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FCB82-D5B5-4646-91C5-419AD89BB584}"/>
              </a:ext>
            </a:extLst>
          </p:cNvPr>
          <p:cNvSpPr>
            <a:spLocks noGrp="1"/>
          </p:cNvSpPr>
          <p:nvPr>
            <p:ph idx="1"/>
          </p:nvPr>
        </p:nvSpPr>
        <p:spPr/>
        <p:txBody>
          <a:bodyPr/>
          <a:lstStyle/>
          <a:p>
            <a:r>
              <a:rPr lang="en-US" dirty="0"/>
              <a:t>Practice example…</a:t>
            </a:r>
            <a:endParaRPr lang="en-AU" dirty="0"/>
          </a:p>
        </p:txBody>
      </p:sp>
    </p:spTree>
    <p:extLst>
      <p:ext uri="{BB962C8B-B14F-4D97-AF65-F5344CB8AC3E}">
        <p14:creationId xmlns:p14="http://schemas.microsoft.com/office/powerpoint/2010/main" val="3160498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1861</Words>
  <Application>Microsoft Office PowerPoint</Application>
  <PresentationFormat>Widescreen</PresentationFormat>
  <Paragraphs>336</Paragraphs>
  <Slides>30</Slides>
  <Notes>28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Background Processing</vt:lpstr>
      <vt:lpstr>Joel Viney</vt:lpstr>
      <vt:lpstr>Background Processing</vt:lpstr>
      <vt:lpstr>My History with Background Processing</vt:lpstr>
      <vt:lpstr>PowerPoint Presentation</vt:lpstr>
      <vt:lpstr>Hangfire – Job Types</vt:lpstr>
      <vt:lpstr>Hangfire Installation</vt:lpstr>
      <vt:lpstr>Hangfire.Console</vt:lpstr>
      <vt:lpstr>PowerPoint Presentation</vt:lpstr>
      <vt:lpstr>Hangfire Dashboard</vt:lpstr>
      <vt:lpstr>Hangfire Dashboard II</vt:lpstr>
      <vt:lpstr>PowerPoint Presentation</vt:lpstr>
      <vt:lpstr>PowerPoint Presentation</vt:lpstr>
      <vt:lpstr>PowerPoint Presentation</vt:lpstr>
      <vt:lpstr>Azure Logic Apps</vt:lpstr>
      <vt:lpstr>Microsoft Marketing 301</vt:lpstr>
      <vt:lpstr>Creating a Logic App</vt:lpstr>
      <vt:lpstr>Creating a Logic App II</vt:lpstr>
      <vt:lpstr>Create a Scheduled Job….</vt:lpstr>
      <vt:lpstr>PowerPoint Presentation</vt:lpstr>
      <vt:lpstr>Select an Action</vt:lpstr>
      <vt:lpstr>Select an Action II – Azure Jobs/Functions?</vt:lpstr>
      <vt:lpstr>Select an Action III = SWAGGER!</vt:lpstr>
      <vt:lpstr>Select an Action = HTTP End Point</vt:lpstr>
      <vt:lpstr>Run a Job</vt:lpstr>
      <vt:lpstr>View the Activity Log</vt:lpstr>
      <vt:lpstr>Azure Logic Apps… Okay?</vt:lpstr>
      <vt:lpstr>Summary</vt:lpstr>
      <vt:lpstr>Github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Processing</dc:title>
  <dc:creator>Joel Viney</dc:creator>
  <cp:lastModifiedBy>Joel Viney</cp:lastModifiedBy>
  <cp:revision>43</cp:revision>
  <dcterms:created xsi:type="dcterms:W3CDTF">2019-02-16T06:29:39Z</dcterms:created>
  <dcterms:modified xsi:type="dcterms:W3CDTF">2019-02-17T08:00:19Z</dcterms:modified>
</cp:coreProperties>
</file>